
<file path=[Content_Types].xml><?xml version="1.0" encoding="utf-8"?>
<Types xmlns="http://schemas.openxmlformats.org/package/2006/content-types">
  <Default Extension="png" ContentType="image/png"/>
  <Default Extension="mpg" ContentType="vide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73" r:id="rId3"/>
    <p:sldId id="257" r:id="rId4"/>
    <p:sldId id="303" r:id="rId5"/>
    <p:sldId id="304" r:id="rId6"/>
    <p:sldId id="311" r:id="rId7"/>
    <p:sldId id="308" r:id="rId8"/>
    <p:sldId id="312" r:id="rId9"/>
    <p:sldId id="313" r:id="rId10"/>
    <p:sldId id="301" r:id="rId11"/>
    <p:sldId id="309" r:id="rId12"/>
    <p:sldId id="299" r:id="rId13"/>
    <p:sldId id="310" r:id="rId14"/>
    <p:sldId id="314" r:id="rId15"/>
    <p:sldId id="281" r:id="rId16"/>
    <p:sldId id="280" r:id="rId17"/>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0747" autoAdjust="0"/>
  </p:normalViewPr>
  <p:slideViewPr>
    <p:cSldViewPr>
      <p:cViewPr varScale="1">
        <p:scale>
          <a:sx n="66" d="100"/>
          <a:sy n="66" d="100"/>
        </p:scale>
        <p:origin x="-150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478" y="-78"/>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89194-8919-44D3-8110-007371BF826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sr-Latn-ME"/>
        </a:p>
      </dgm:t>
    </dgm:pt>
    <dgm:pt modelId="{7CAC0C83-EDB5-486F-B2F7-BE21788C584F}" type="pres">
      <dgm:prSet presAssocID="{0E189194-8919-44D3-8110-007371BF8262}" presName="rootnode" presStyleCnt="0">
        <dgm:presLayoutVars>
          <dgm:chMax/>
          <dgm:chPref/>
          <dgm:dir/>
          <dgm:animLvl val="lvl"/>
        </dgm:presLayoutVars>
      </dgm:prSet>
      <dgm:spPr/>
      <dgm:t>
        <a:bodyPr/>
        <a:lstStyle/>
        <a:p>
          <a:endParaRPr lang="sr-Latn-ME"/>
        </a:p>
      </dgm:t>
    </dgm:pt>
  </dgm:ptLst>
  <dgm:cxnLst>
    <dgm:cxn modelId="{CE3A0213-BDBD-4454-B1A9-0C0CE9FEC684}" type="presOf" srcId="{0E189194-8919-44D3-8110-007371BF8262}" destId="{7CAC0C83-EDB5-486F-B2F7-BE21788C584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2B89E-D8E2-41D3-A508-ED8EE293912E}" type="doc">
      <dgm:prSet loTypeId="urn:microsoft.com/office/officeart/2005/8/layout/hProcess9" loCatId="process" qsTypeId="urn:microsoft.com/office/officeart/2005/8/quickstyle/simple1" qsCatId="simple" csTypeId="urn:microsoft.com/office/officeart/2005/8/colors/accent1_2" csCatId="accent1" phldr="1"/>
      <dgm:spPr/>
    </dgm:pt>
    <dgm:pt modelId="{995D3F07-77A4-482D-91C2-BE92BFA203C2}">
      <dgm:prSet phldrT="[Text]" phldr="1"/>
      <dgm:spPr>
        <a:blipFill rotWithShape="0">
          <a:blip xmlns:r="http://schemas.openxmlformats.org/officeDocument/2006/relationships" r:embed="rId1"/>
          <a:stretch>
            <a:fillRect/>
          </a:stretch>
        </a:blipFill>
      </dgm:spPr>
      <dgm:t>
        <a:bodyPr/>
        <a:lstStyle/>
        <a:p>
          <a:endParaRPr lang="sr-Latn-ME" dirty="0"/>
        </a:p>
      </dgm:t>
    </dgm:pt>
    <dgm:pt modelId="{C929F7E4-AF37-4A48-9532-73AAB3357855}" type="parTrans" cxnId="{E786BB3A-9606-4C32-A0A5-472F4E3C9B6A}">
      <dgm:prSet/>
      <dgm:spPr/>
      <dgm:t>
        <a:bodyPr/>
        <a:lstStyle/>
        <a:p>
          <a:endParaRPr lang="sr-Latn-ME"/>
        </a:p>
      </dgm:t>
    </dgm:pt>
    <dgm:pt modelId="{CAA2E333-F8F0-43A5-BC7E-42E1F15F5DC0}" type="sibTrans" cxnId="{E786BB3A-9606-4C32-A0A5-472F4E3C9B6A}">
      <dgm:prSet/>
      <dgm:spPr/>
      <dgm:t>
        <a:bodyPr/>
        <a:lstStyle/>
        <a:p>
          <a:endParaRPr lang="sr-Latn-ME"/>
        </a:p>
      </dgm:t>
    </dgm:pt>
    <dgm:pt modelId="{EFE92213-0D1C-4DC1-BAB4-E5E664184D49}">
      <dgm:prSet phldrT="[Text]" phldr="1"/>
      <dgm:spPr>
        <a:blipFill rotWithShape="0">
          <a:blip xmlns:r="http://schemas.openxmlformats.org/officeDocument/2006/relationships" r:embed="rId2"/>
          <a:stretch>
            <a:fillRect/>
          </a:stretch>
        </a:blipFill>
      </dgm:spPr>
      <dgm:t>
        <a:bodyPr/>
        <a:lstStyle/>
        <a:p>
          <a:endParaRPr lang="sr-Latn-ME" dirty="0"/>
        </a:p>
      </dgm:t>
    </dgm:pt>
    <dgm:pt modelId="{081953D7-5A60-4D92-A80C-9A5D144A7BEA}" type="parTrans" cxnId="{E88B89CD-8FF4-434E-8F04-1D7796672618}">
      <dgm:prSet/>
      <dgm:spPr/>
      <dgm:t>
        <a:bodyPr/>
        <a:lstStyle/>
        <a:p>
          <a:endParaRPr lang="sr-Latn-ME"/>
        </a:p>
      </dgm:t>
    </dgm:pt>
    <dgm:pt modelId="{417FBC31-9E98-4242-A023-E9D3F1888F9D}" type="sibTrans" cxnId="{E88B89CD-8FF4-434E-8F04-1D7796672618}">
      <dgm:prSet/>
      <dgm:spPr/>
      <dgm:t>
        <a:bodyPr/>
        <a:lstStyle/>
        <a:p>
          <a:endParaRPr lang="sr-Latn-ME"/>
        </a:p>
      </dgm:t>
    </dgm:pt>
    <dgm:pt modelId="{1FB31C38-CAFA-4D11-8AEE-68EF526F78CC}">
      <dgm:prSet phldrT="[Text]" phldr="1"/>
      <dgm:spPr>
        <a:blipFill rotWithShape="0">
          <a:blip xmlns:r="http://schemas.openxmlformats.org/officeDocument/2006/relationships" r:embed="rId3"/>
          <a:stretch>
            <a:fillRect/>
          </a:stretch>
        </a:blipFill>
      </dgm:spPr>
      <dgm:t>
        <a:bodyPr/>
        <a:lstStyle/>
        <a:p>
          <a:endParaRPr lang="sr-Latn-ME" dirty="0"/>
        </a:p>
      </dgm:t>
    </dgm:pt>
    <dgm:pt modelId="{446DC8C8-A873-42A2-9356-772929BD8BFC}" type="parTrans" cxnId="{6DDA1240-116A-4C9F-BC9C-72429A6DFD5B}">
      <dgm:prSet/>
      <dgm:spPr/>
      <dgm:t>
        <a:bodyPr/>
        <a:lstStyle/>
        <a:p>
          <a:endParaRPr lang="sr-Latn-ME"/>
        </a:p>
      </dgm:t>
    </dgm:pt>
    <dgm:pt modelId="{02D3F125-EF14-4983-A466-FA227312A1C3}" type="sibTrans" cxnId="{6DDA1240-116A-4C9F-BC9C-72429A6DFD5B}">
      <dgm:prSet/>
      <dgm:spPr/>
      <dgm:t>
        <a:bodyPr/>
        <a:lstStyle/>
        <a:p>
          <a:endParaRPr lang="sr-Latn-ME"/>
        </a:p>
      </dgm:t>
    </dgm:pt>
    <dgm:pt modelId="{194A43EF-6FC7-404B-9A9F-C6BA88CA0964}">
      <dgm:prSet/>
      <dgm:spPr>
        <a:blipFill rotWithShape="0">
          <a:blip xmlns:r="http://schemas.openxmlformats.org/officeDocument/2006/relationships" r:embed="rId4"/>
          <a:stretch>
            <a:fillRect/>
          </a:stretch>
        </a:blipFill>
      </dgm:spPr>
      <dgm:t>
        <a:bodyPr/>
        <a:lstStyle/>
        <a:p>
          <a:endParaRPr lang="sr-Latn-ME" dirty="0"/>
        </a:p>
      </dgm:t>
    </dgm:pt>
    <dgm:pt modelId="{D7E9359B-D2F8-4109-92C8-7B01A778D645}" type="parTrans" cxnId="{DA2B3FDE-EA3B-43C6-8D2D-A70D85EDC4C0}">
      <dgm:prSet/>
      <dgm:spPr/>
      <dgm:t>
        <a:bodyPr/>
        <a:lstStyle/>
        <a:p>
          <a:endParaRPr lang="sr-Latn-ME"/>
        </a:p>
      </dgm:t>
    </dgm:pt>
    <dgm:pt modelId="{AE3B56B1-B2EC-4543-ABE0-FA8DF94D485F}" type="sibTrans" cxnId="{DA2B3FDE-EA3B-43C6-8D2D-A70D85EDC4C0}">
      <dgm:prSet/>
      <dgm:spPr/>
      <dgm:t>
        <a:bodyPr/>
        <a:lstStyle/>
        <a:p>
          <a:endParaRPr lang="sr-Latn-ME"/>
        </a:p>
      </dgm:t>
    </dgm:pt>
    <dgm:pt modelId="{ED997B61-BB9E-440E-BA6B-FAC458930D95}">
      <dgm:prSet/>
      <dgm:spPr>
        <a:blipFill rotWithShape="0">
          <a:blip xmlns:r="http://schemas.openxmlformats.org/officeDocument/2006/relationships" r:embed="rId5"/>
          <a:stretch>
            <a:fillRect/>
          </a:stretch>
        </a:blipFill>
      </dgm:spPr>
      <dgm:t>
        <a:bodyPr/>
        <a:lstStyle/>
        <a:p>
          <a:endParaRPr lang="sr-Latn-ME" dirty="0"/>
        </a:p>
      </dgm:t>
    </dgm:pt>
    <dgm:pt modelId="{70CA1A64-724E-408B-85AD-697DCB1F1C53}" type="parTrans" cxnId="{5F29C2A2-3FEC-4014-8114-B5801864F633}">
      <dgm:prSet/>
      <dgm:spPr/>
      <dgm:t>
        <a:bodyPr/>
        <a:lstStyle/>
        <a:p>
          <a:endParaRPr lang="sr-Latn-ME"/>
        </a:p>
      </dgm:t>
    </dgm:pt>
    <dgm:pt modelId="{9AF4A1C2-FC36-4557-8CD0-FB78EBE3401F}" type="sibTrans" cxnId="{5F29C2A2-3FEC-4014-8114-B5801864F633}">
      <dgm:prSet/>
      <dgm:spPr/>
      <dgm:t>
        <a:bodyPr/>
        <a:lstStyle/>
        <a:p>
          <a:endParaRPr lang="sr-Latn-ME"/>
        </a:p>
      </dgm:t>
    </dgm:pt>
    <dgm:pt modelId="{E434DE7C-DA32-45CD-A895-3F3861960A13}" type="pres">
      <dgm:prSet presAssocID="{1E32B89E-D8E2-41D3-A508-ED8EE293912E}" presName="CompostProcess" presStyleCnt="0">
        <dgm:presLayoutVars>
          <dgm:dir/>
          <dgm:resizeHandles val="exact"/>
        </dgm:presLayoutVars>
      </dgm:prSet>
      <dgm:spPr/>
    </dgm:pt>
    <dgm:pt modelId="{77334034-10D0-4328-9E91-B87E4C38AA0C}" type="pres">
      <dgm:prSet presAssocID="{1E32B89E-D8E2-41D3-A508-ED8EE293912E}" presName="arrow" presStyleLbl="bgShp" presStyleIdx="0" presStyleCnt="1"/>
      <dgm:spPr/>
    </dgm:pt>
    <dgm:pt modelId="{1A7195FC-74FC-46D6-9A76-171BB37B4287}" type="pres">
      <dgm:prSet presAssocID="{1E32B89E-D8E2-41D3-A508-ED8EE293912E}" presName="linearProcess" presStyleCnt="0"/>
      <dgm:spPr/>
    </dgm:pt>
    <dgm:pt modelId="{C91F3F9F-8938-4EA4-AC79-281E78B957F5}" type="pres">
      <dgm:prSet presAssocID="{995D3F07-77A4-482D-91C2-BE92BFA203C2}" presName="textNode" presStyleLbl="node1" presStyleIdx="0" presStyleCnt="5">
        <dgm:presLayoutVars>
          <dgm:bulletEnabled val="1"/>
        </dgm:presLayoutVars>
      </dgm:prSet>
      <dgm:spPr/>
      <dgm:t>
        <a:bodyPr/>
        <a:lstStyle/>
        <a:p>
          <a:endParaRPr lang="sr-Latn-ME"/>
        </a:p>
      </dgm:t>
    </dgm:pt>
    <dgm:pt modelId="{620F945F-BF66-4A2C-9DFA-519F48AB10E8}" type="pres">
      <dgm:prSet presAssocID="{CAA2E333-F8F0-43A5-BC7E-42E1F15F5DC0}" presName="sibTrans" presStyleCnt="0"/>
      <dgm:spPr/>
    </dgm:pt>
    <dgm:pt modelId="{E7B7E847-AA75-4145-B970-CD5ED1430E85}" type="pres">
      <dgm:prSet presAssocID="{EFE92213-0D1C-4DC1-BAB4-E5E664184D49}" presName="textNode" presStyleLbl="node1" presStyleIdx="1" presStyleCnt="5">
        <dgm:presLayoutVars>
          <dgm:bulletEnabled val="1"/>
        </dgm:presLayoutVars>
      </dgm:prSet>
      <dgm:spPr/>
      <dgm:t>
        <a:bodyPr/>
        <a:lstStyle/>
        <a:p>
          <a:endParaRPr lang="sr-Latn-ME"/>
        </a:p>
      </dgm:t>
    </dgm:pt>
    <dgm:pt modelId="{D28F74D0-E18C-4A49-BEC4-4C279CC5B65E}" type="pres">
      <dgm:prSet presAssocID="{417FBC31-9E98-4242-A023-E9D3F1888F9D}" presName="sibTrans" presStyleCnt="0"/>
      <dgm:spPr/>
    </dgm:pt>
    <dgm:pt modelId="{D7C9D13A-E2F3-4701-86AB-F73978970E01}" type="pres">
      <dgm:prSet presAssocID="{194A43EF-6FC7-404B-9A9F-C6BA88CA0964}" presName="textNode" presStyleLbl="node1" presStyleIdx="2" presStyleCnt="5">
        <dgm:presLayoutVars>
          <dgm:bulletEnabled val="1"/>
        </dgm:presLayoutVars>
      </dgm:prSet>
      <dgm:spPr/>
      <dgm:t>
        <a:bodyPr/>
        <a:lstStyle/>
        <a:p>
          <a:endParaRPr lang="sr-Latn-ME"/>
        </a:p>
      </dgm:t>
    </dgm:pt>
    <dgm:pt modelId="{512C4A98-1E2E-4438-AC0F-701C1DD054B9}" type="pres">
      <dgm:prSet presAssocID="{AE3B56B1-B2EC-4543-ABE0-FA8DF94D485F}" presName="sibTrans" presStyleCnt="0"/>
      <dgm:spPr/>
    </dgm:pt>
    <dgm:pt modelId="{7E76F930-EBEC-434D-824B-337BE9D7240E}" type="pres">
      <dgm:prSet presAssocID="{ED997B61-BB9E-440E-BA6B-FAC458930D95}" presName="textNode" presStyleLbl="node1" presStyleIdx="3" presStyleCnt="5">
        <dgm:presLayoutVars>
          <dgm:bulletEnabled val="1"/>
        </dgm:presLayoutVars>
      </dgm:prSet>
      <dgm:spPr/>
      <dgm:t>
        <a:bodyPr/>
        <a:lstStyle/>
        <a:p>
          <a:endParaRPr lang="sr-Latn-ME"/>
        </a:p>
      </dgm:t>
    </dgm:pt>
    <dgm:pt modelId="{843DA133-6E5A-4B43-ABA9-4AC4A8898254}" type="pres">
      <dgm:prSet presAssocID="{9AF4A1C2-FC36-4557-8CD0-FB78EBE3401F}" presName="sibTrans" presStyleCnt="0"/>
      <dgm:spPr/>
    </dgm:pt>
    <dgm:pt modelId="{91D4ED9A-ED9C-49B7-BEC7-B726138D3C43}" type="pres">
      <dgm:prSet presAssocID="{1FB31C38-CAFA-4D11-8AEE-68EF526F78CC}" presName="textNode" presStyleLbl="node1" presStyleIdx="4" presStyleCnt="5">
        <dgm:presLayoutVars>
          <dgm:bulletEnabled val="1"/>
        </dgm:presLayoutVars>
      </dgm:prSet>
      <dgm:spPr/>
      <dgm:t>
        <a:bodyPr/>
        <a:lstStyle/>
        <a:p>
          <a:endParaRPr lang="sr-Latn-ME"/>
        </a:p>
      </dgm:t>
    </dgm:pt>
  </dgm:ptLst>
  <dgm:cxnLst>
    <dgm:cxn modelId="{E786BB3A-9606-4C32-A0A5-472F4E3C9B6A}" srcId="{1E32B89E-D8E2-41D3-A508-ED8EE293912E}" destId="{995D3F07-77A4-482D-91C2-BE92BFA203C2}" srcOrd="0" destOrd="0" parTransId="{C929F7E4-AF37-4A48-9532-73AAB3357855}" sibTransId="{CAA2E333-F8F0-43A5-BC7E-42E1F15F5DC0}"/>
    <dgm:cxn modelId="{E88B89CD-8FF4-434E-8F04-1D7796672618}" srcId="{1E32B89E-D8E2-41D3-A508-ED8EE293912E}" destId="{EFE92213-0D1C-4DC1-BAB4-E5E664184D49}" srcOrd="1" destOrd="0" parTransId="{081953D7-5A60-4D92-A80C-9A5D144A7BEA}" sibTransId="{417FBC31-9E98-4242-A023-E9D3F1888F9D}"/>
    <dgm:cxn modelId="{56C7F80F-FBB5-4E66-99BC-3ECAFF461BDD}" type="presOf" srcId="{194A43EF-6FC7-404B-9A9F-C6BA88CA0964}" destId="{D7C9D13A-E2F3-4701-86AB-F73978970E01}" srcOrd="0" destOrd="0" presId="urn:microsoft.com/office/officeart/2005/8/layout/hProcess9"/>
    <dgm:cxn modelId="{ECC06735-CE5F-45F3-BB17-BACDDF162C5B}" type="presOf" srcId="{995D3F07-77A4-482D-91C2-BE92BFA203C2}" destId="{C91F3F9F-8938-4EA4-AC79-281E78B957F5}" srcOrd="0" destOrd="0" presId="urn:microsoft.com/office/officeart/2005/8/layout/hProcess9"/>
    <dgm:cxn modelId="{625ACB21-D15E-4D8F-AEDD-37A92CA6A5C7}" type="presOf" srcId="{1E32B89E-D8E2-41D3-A508-ED8EE293912E}" destId="{E434DE7C-DA32-45CD-A895-3F3861960A13}" srcOrd="0" destOrd="0" presId="urn:microsoft.com/office/officeart/2005/8/layout/hProcess9"/>
    <dgm:cxn modelId="{6DDA1240-116A-4C9F-BC9C-72429A6DFD5B}" srcId="{1E32B89E-D8E2-41D3-A508-ED8EE293912E}" destId="{1FB31C38-CAFA-4D11-8AEE-68EF526F78CC}" srcOrd="4" destOrd="0" parTransId="{446DC8C8-A873-42A2-9356-772929BD8BFC}" sibTransId="{02D3F125-EF14-4983-A466-FA227312A1C3}"/>
    <dgm:cxn modelId="{DA2B3FDE-EA3B-43C6-8D2D-A70D85EDC4C0}" srcId="{1E32B89E-D8E2-41D3-A508-ED8EE293912E}" destId="{194A43EF-6FC7-404B-9A9F-C6BA88CA0964}" srcOrd="2" destOrd="0" parTransId="{D7E9359B-D2F8-4109-92C8-7B01A778D645}" sibTransId="{AE3B56B1-B2EC-4543-ABE0-FA8DF94D485F}"/>
    <dgm:cxn modelId="{7A5657C3-2504-477D-8749-8E29C83C1948}" type="presOf" srcId="{ED997B61-BB9E-440E-BA6B-FAC458930D95}" destId="{7E76F930-EBEC-434D-824B-337BE9D7240E}" srcOrd="0" destOrd="0" presId="urn:microsoft.com/office/officeart/2005/8/layout/hProcess9"/>
    <dgm:cxn modelId="{7201BFCF-6F26-4A0A-9372-6CA732510833}" type="presOf" srcId="{1FB31C38-CAFA-4D11-8AEE-68EF526F78CC}" destId="{91D4ED9A-ED9C-49B7-BEC7-B726138D3C43}" srcOrd="0" destOrd="0" presId="urn:microsoft.com/office/officeart/2005/8/layout/hProcess9"/>
    <dgm:cxn modelId="{5F29C2A2-3FEC-4014-8114-B5801864F633}" srcId="{1E32B89E-D8E2-41D3-A508-ED8EE293912E}" destId="{ED997B61-BB9E-440E-BA6B-FAC458930D95}" srcOrd="3" destOrd="0" parTransId="{70CA1A64-724E-408B-85AD-697DCB1F1C53}" sibTransId="{9AF4A1C2-FC36-4557-8CD0-FB78EBE3401F}"/>
    <dgm:cxn modelId="{3F6E6F1B-110B-41F9-BF6A-C037655F09F1}" type="presOf" srcId="{EFE92213-0D1C-4DC1-BAB4-E5E664184D49}" destId="{E7B7E847-AA75-4145-B970-CD5ED1430E85}" srcOrd="0" destOrd="0" presId="urn:microsoft.com/office/officeart/2005/8/layout/hProcess9"/>
    <dgm:cxn modelId="{9C670BA4-8BE8-492B-8323-ECA1B2E07E3D}" type="presParOf" srcId="{E434DE7C-DA32-45CD-A895-3F3861960A13}" destId="{77334034-10D0-4328-9E91-B87E4C38AA0C}" srcOrd="0" destOrd="0" presId="urn:microsoft.com/office/officeart/2005/8/layout/hProcess9"/>
    <dgm:cxn modelId="{D17B637E-7DE0-4144-B333-B2283E51F311}" type="presParOf" srcId="{E434DE7C-DA32-45CD-A895-3F3861960A13}" destId="{1A7195FC-74FC-46D6-9A76-171BB37B4287}" srcOrd="1" destOrd="0" presId="urn:microsoft.com/office/officeart/2005/8/layout/hProcess9"/>
    <dgm:cxn modelId="{A6B299BA-86D5-45EE-9ACD-98EF688B9FDA}" type="presParOf" srcId="{1A7195FC-74FC-46D6-9A76-171BB37B4287}" destId="{C91F3F9F-8938-4EA4-AC79-281E78B957F5}" srcOrd="0" destOrd="0" presId="urn:microsoft.com/office/officeart/2005/8/layout/hProcess9"/>
    <dgm:cxn modelId="{FEA168BD-CF2B-49EA-A8DF-A45A60804810}" type="presParOf" srcId="{1A7195FC-74FC-46D6-9A76-171BB37B4287}" destId="{620F945F-BF66-4A2C-9DFA-519F48AB10E8}" srcOrd="1" destOrd="0" presId="urn:microsoft.com/office/officeart/2005/8/layout/hProcess9"/>
    <dgm:cxn modelId="{BB48892D-B746-46AC-9208-F9C6C5661028}" type="presParOf" srcId="{1A7195FC-74FC-46D6-9A76-171BB37B4287}" destId="{E7B7E847-AA75-4145-B970-CD5ED1430E85}" srcOrd="2" destOrd="0" presId="urn:microsoft.com/office/officeart/2005/8/layout/hProcess9"/>
    <dgm:cxn modelId="{CAD6C1AF-1490-4E62-957D-DFC7DDE06F35}" type="presParOf" srcId="{1A7195FC-74FC-46D6-9A76-171BB37B4287}" destId="{D28F74D0-E18C-4A49-BEC4-4C279CC5B65E}" srcOrd="3" destOrd="0" presId="urn:microsoft.com/office/officeart/2005/8/layout/hProcess9"/>
    <dgm:cxn modelId="{E35D18EA-44CF-4819-B39E-9E90AEB6C906}" type="presParOf" srcId="{1A7195FC-74FC-46D6-9A76-171BB37B4287}" destId="{D7C9D13A-E2F3-4701-86AB-F73978970E01}" srcOrd="4" destOrd="0" presId="urn:microsoft.com/office/officeart/2005/8/layout/hProcess9"/>
    <dgm:cxn modelId="{FBFD7A5F-AC6C-4C0A-AF01-303DE026B63F}" type="presParOf" srcId="{1A7195FC-74FC-46D6-9A76-171BB37B4287}" destId="{512C4A98-1E2E-4438-AC0F-701C1DD054B9}" srcOrd="5" destOrd="0" presId="urn:microsoft.com/office/officeart/2005/8/layout/hProcess9"/>
    <dgm:cxn modelId="{B7E9AB16-C7DD-4EF8-ACDF-34757385D5D2}" type="presParOf" srcId="{1A7195FC-74FC-46D6-9A76-171BB37B4287}" destId="{7E76F930-EBEC-434D-824B-337BE9D7240E}" srcOrd="6" destOrd="0" presId="urn:microsoft.com/office/officeart/2005/8/layout/hProcess9"/>
    <dgm:cxn modelId="{1920636D-9D48-4BC1-8256-1243DF59E832}" type="presParOf" srcId="{1A7195FC-74FC-46D6-9A76-171BB37B4287}" destId="{843DA133-6E5A-4B43-ABA9-4AC4A8898254}" srcOrd="7" destOrd="0" presId="urn:microsoft.com/office/officeart/2005/8/layout/hProcess9"/>
    <dgm:cxn modelId="{ECC31117-DDD4-4EF6-A3DA-008E6E13F5CD}" type="presParOf" srcId="{1A7195FC-74FC-46D6-9A76-171BB37B4287}" destId="{91D4ED9A-ED9C-49B7-BEC7-B726138D3C43}" srcOrd="8"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C456D2-1602-4EC8-8F69-E0BB5292A471}"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sr-Latn-ME"/>
        </a:p>
      </dgm:t>
    </dgm:pt>
    <dgm:pt modelId="{04FC6257-3AF4-4519-8576-6EC06D643613}" type="pres">
      <dgm:prSet presAssocID="{E9C456D2-1602-4EC8-8F69-E0BB5292A471}" presName="cycle" presStyleCnt="0">
        <dgm:presLayoutVars>
          <dgm:dir/>
          <dgm:resizeHandles val="exact"/>
        </dgm:presLayoutVars>
      </dgm:prSet>
      <dgm:spPr/>
      <dgm:t>
        <a:bodyPr/>
        <a:lstStyle/>
        <a:p>
          <a:endParaRPr lang="sr-Latn-ME"/>
        </a:p>
      </dgm:t>
    </dgm:pt>
  </dgm:ptLst>
  <dgm:cxnLst>
    <dgm:cxn modelId="{1087EA57-15DE-4ED2-AABE-A15E04509E7D}" type="presOf" srcId="{E9C456D2-1602-4EC8-8F69-E0BB5292A471}" destId="{04FC6257-3AF4-4519-8576-6EC06D643613}" srcOrd="0"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456D2-1602-4EC8-8F69-E0BB5292A471}"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sr-Latn-ME"/>
        </a:p>
      </dgm:t>
    </dgm:pt>
    <dgm:pt modelId="{EC835D51-6AC8-4C50-B3BB-815C48381730}">
      <dgm:prSet phldrT="[Text]"/>
      <dgm:spPr/>
      <dgm:t>
        <a:bodyPr/>
        <a:lstStyle/>
        <a:p>
          <a:r>
            <a:rPr lang="sr-Latn-ME" dirty="0" smtClean="0"/>
            <a:t>Gasom izolovane sabirnice</a:t>
          </a:r>
          <a:endParaRPr lang="sr-Latn-ME" dirty="0"/>
        </a:p>
      </dgm:t>
    </dgm:pt>
    <dgm:pt modelId="{E6C7C2E8-2D03-45AF-9009-78CE3BCB9861}" type="parTrans" cxnId="{FF7BFE98-A725-4863-BEF0-1D0A090B2200}">
      <dgm:prSet/>
      <dgm:spPr/>
      <dgm:t>
        <a:bodyPr/>
        <a:lstStyle/>
        <a:p>
          <a:endParaRPr lang="sr-Latn-ME"/>
        </a:p>
      </dgm:t>
    </dgm:pt>
    <dgm:pt modelId="{81D218EF-0CED-440A-AFDC-20B0489B863C}" type="sibTrans" cxnId="{FF7BFE98-A725-4863-BEF0-1D0A090B2200}">
      <dgm:prSet/>
      <dgm:spPr/>
      <dgm:t>
        <a:bodyPr/>
        <a:lstStyle/>
        <a:p>
          <a:endParaRPr lang="sr-Latn-ME"/>
        </a:p>
      </dgm:t>
    </dgm:pt>
    <dgm:pt modelId="{0AEF85B6-2463-484A-9FBD-54B2722513ED}">
      <dgm:prSet phldrT="[Text]"/>
      <dgm:spPr/>
      <dgm:t>
        <a:bodyPr/>
        <a:lstStyle/>
        <a:p>
          <a:r>
            <a:rPr lang="sr-Latn-ME" dirty="0" smtClean="0"/>
            <a:t>Čvrsto izolovane sabirnice</a:t>
          </a:r>
          <a:endParaRPr lang="sr-Latn-ME" dirty="0"/>
        </a:p>
      </dgm:t>
    </dgm:pt>
    <dgm:pt modelId="{5DDE6524-45EE-4F1A-AD75-3F55DA4DE0C0}" type="parTrans" cxnId="{557B749E-4227-4818-B643-3CCCDCF93005}">
      <dgm:prSet/>
      <dgm:spPr/>
      <dgm:t>
        <a:bodyPr/>
        <a:lstStyle/>
        <a:p>
          <a:endParaRPr lang="sr-Latn-ME"/>
        </a:p>
      </dgm:t>
    </dgm:pt>
    <dgm:pt modelId="{987DAE11-8076-43B3-9AAE-FB3518E36A06}" type="sibTrans" cxnId="{557B749E-4227-4818-B643-3CCCDCF93005}">
      <dgm:prSet/>
      <dgm:spPr/>
      <dgm:t>
        <a:bodyPr/>
        <a:lstStyle/>
        <a:p>
          <a:endParaRPr lang="sr-Latn-ME"/>
        </a:p>
      </dgm:t>
    </dgm:pt>
    <dgm:pt modelId="{04FC6257-3AF4-4519-8576-6EC06D643613}" type="pres">
      <dgm:prSet presAssocID="{E9C456D2-1602-4EC8-8F69-E0BB5292A471}" presName="cycle" presStyleCnt="0">
        <dgm:presLayoutVars>
          <dgm:dir/>
          <dgm:resizeHandles val="exact"/>
        </dgm:presLayoutVars>
      </dgm:prSet>
      <dgm:spPr/>
      <dgm:t>
        <a:bodyPr/>
        <a:lstStyle/>
        <a:p>
          <a:endParaRPr lang="sr-Latn-ME"/>
        </a:p>
      </dgm:t>
    </dgm:pt>
    <dgm:pt modelId="{903CDA8C-8760-47D1-B694-F7CA2EA53C8E}" type="pres">
      <dgm:prSet presAssocID="{EC835D51-6AC8-4C50-B3BB-815C48381730}" presName="arrow" presStyleLbl="node1" presStyleIdx="0" presStyleCnt="2">
        <dgm:presLayoutVars>
          <dgm:bulletEnabled val="1"/>
        </dgm:presLayoutVars>
      </dgm:prSet>
      <dgm:spPr/>
      <dgm:t>
        <a:bodyPr/>
        <a:lstStyle/>
        <a:p>
          <a:endParaRPr lang="sr-Latn-ME"/>
        </a:p>
      </dgm:t>
    </dgm:pt>
    <dgm:pt modelId="{55F51264-342A-4686-996E-06D52F3E7C9E}" type="pres">
      <dgm:prSet presAssocID="{0AEF85B6-2463-484A-9FBD-54B2722513ED}" presName="arrow" presStyleLbl="node1" presStyleIdx="1" presStyleCnt="2" custRadScaleRad="108629">
        <dgm:presLayoutVars>
          <dgm:bulletEnabled val="1"/>
        </dgm:presLayoutVars>
      </dgm:prSet>
      <dgm:spPr/>
      <dgm:t>
        <a:bodyPr/>
        <a:lstStyle/>
        <a:p>
          <a:endParaRPr lang="sr-Latn-ME"/>
        </a:p>
      </dgm:t>
    </dgm:pt>
  </dgm:ptLst>
  <dgm:cxnLst>
    <dgm:cxn modelId="{557B749E-4227-4818-B643-3CCCDCF93005}" srcId="{E9C456D2-1602-4EC8-8F69-E0BB5292A471}" destId="{0AEF85B6-2463-484A-9FBD-54B2722513ED}" srcOrd="1" destOrd="0" parTransId="{5DDE6524-45EE-4F1A-AD75-3F55DA4DE0C0}" sibTransId="{987DAE11-8076-43B3-9AAE-FB3518E36A06}"/>
    <dgm:cxn modelId="{2E1581F5-51C8-48BF-BC68-C3BCE640EA26}" type="presOf" srcId="{EC835D51-6AC8-4C50-B3BB-815C48381730}" destId="{903CDA8C-8760-47D1-B694-F7CA2EA53C8E}" srcOrd="0" destOrd="0" presId="urn:microsoft.com/office/officeart/2005/8/layout/arrow1"/>
    <dgm:cxn modelId="{FF7BFE98-A725-4863-BEF0-1D0A090B2200}" srcId="{E9C456D2-1602-4EC8-8F69-E0BB5292A471}" destId="{EC835D51-6AC8-4C50-B3BB-815C48381730}" srcOrd="0" destOrd="0" parTransId="{E6C7C2E8-2D03-45AF-9009-78CE3BCB9861}" sibTransId="{81D218EF-0CED-440A-AFDC-20B0489B863C}"/>
    <dgm:cxn modelId="{9D42FF34-3C47-40D2-AF23-7588958F2B0F}" type="presOf" srcId="{E9C456D2-1602-4EC8-8F69-E0BB5292A471}" destId="{04FC6257-3AF4-4519-8576-6EC06D643613}" srcOrd="0" destOrd="0" presId="urn:microsoft.com/office/officeart/2005/8/layout/arrow1"/>
    <dgm:cxn modelId="{50620421-70DD-4E44-9928-52C700784C12}" type="presOf" srcId="{0AEF85B6-2463-484A-9FBD-54B2722513ED}" destId="{55F51264-342A-4686-996E-06D52F3E7C9E}" srcOrd="0" destOrd="0" presId="urn:microsoft.com/office/officeart/2005/8/layout/arrow1"/>
    <dgm:cxn modelId="{99BBE86F-1CBC-4836-B09A-DD5E417536E6}" type="presParOf" srcId="{04FC6257-3AF4-4519-8576-6EC06D643613}" destId="{903CDA8C-8760-47D1-B694-F7CA2EA53C8E}" srcOrd="0" destOrd="0" presId="urn:microsoft.com/office/officeart/2005/8/layout/arrow1"/>
    <dgm:cxn modelId="{EF96C676-9BEE-4BB3-A4A8-BA1080D643E9}" type="presParOf" srcId="{04FC6257-3AF4-4519-8576-6EC06D643613}" destId="{55F51264-342A-4686-996E-06D52F3E7C9E}"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C456D2-1602-4EC8-8F69-E0BB5292A471}"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sr-Latn-ME"/>
        </a:p>
      </dgm:t>
    </dgm:pt>
    <dgm:pt modelId="{EC835D51-6AC8-4C50-B3BB-815C48381730}">
      <dgm:prSet phldrT="[Text]"/>
      <dgm:spPr/>
      <dgm:t>
        <a:bodyPr/>
        <a:lstStyle/>
        <a:p>
          <a:r>
            <a:rPr lang="sr-Latn-ME" dirty="0" smtClean="0"/>
            <a:t>Vakuumski prekidač</a:t>
          </a:r>
          <a:endParaRPr lang="sr-Latn-ME" dirty="0"/>
        </a:p>
      </dgm:t>
    </dgm:pt>
    <dgm:pt modelId="{E6C7C2E8-2D03-45AF-9009-78CE3BCB9861}" type="parTrans" cxnId="{FF7BFE98-A725-4863-BEF0-1D0A090B2200}">
      <dgm:prSet/>
      <dgm:spPr/>
      <dgm:t>
        <a:bodyPr/>
        <a:lstStyle/>
        <a:p>
          <a:endParaRPr lang="sr-Latn-ME"/>
        </a:p>
      </dgm:t>
    </dgm:pt>
    <dgm:pt modelId="{81D218EF-0CED-440A-AFDC-20B0489B863C}" type="sibTrans" cxnId="{FF7BFE98-A725-4863-BEF0-1D0A090B2200}">
      <dgm:prSet/>
      <dgm:spPr/>
      <dgm:t>
        <a:bodyPr/>
        <a:lstStyle/>
        <a:p>
          <a:endParaRPr lang="sr-Latn-ME"/>
        </a:p>
      </dgm:t>
    </dgm:pt>
    <dgm:pt modelId="{0AEF85B6-2463-484A-9FBD-54B2722513ED}">
      <dgm:prSet phldrT="[Text]" custT="1"/>
      <dgm:spPr/>
      <dgm:t>
        <a:bodyPr/>
        <a:lstStyle/>
        <a:p>
          <a:r>
            <a:rPr lang="sr-Latn-ME" sz="1600" dirty="0" smtClean="0"/>
            <a:t>SF</a:t>
          </a:r>
          <a:r>
            <a:rPr lang="sr-Latn-ME" sz="1050" dirty="0" smtClean="0"/>
            <a:t>6</a:t>
          </a:r>
          <a:r>
            <a:rPr lang="sr-Latn-ME" sz="1600" dirty="0" smtClean="0"/>
            <a:t> prekidač</a:t>
          </a:r>
          <a:endParaRPr lang="sr-Latn-ME" sz="1600" dirty="0"/>
        </a:p>
      </dgm:t>
    </dgm:pt>
    <dgm:pt modelId="{5DDE6524-45EE-4F1A-AD75-3F55DA4DE0C0}" type="parTrans" cxnId="{557B749E-4227-4818-B643-3CCCDCF93005}">
      <dgm:prSet/>
      <dgm:spPr/>
      <dgm:t>
        <a:bodyPr/>
        <a:lstStyle/>
        <a:p>
          <a:endParaRPr lang="sr-Latn-ME"/>
        </a:p>
      </dgm:t>
    </dgm:pt>
    <dgm:pt modelId="{987DAE11-8076-43B3-9AAE-FB3518E36A06}" type="sibTrans" cxnId="{557B749E-4227-4818-B643-3CCCDCF93005}">
      <dgm:prSet/>
      <dgm:spPr/>
      <dgm:t>
        <a:bodyPr/>
        <a:lstStyle/>
        <a:p>
          <a:endParaRPr lang="sr-Latn-ME"/>
        </a:p>
      </dgm:t>
    </dgm:pt>
    <dgm:pt modelId="{04FC6257-3AF4-4519-8576-6EC06D643613}" type="pres">
      <dgm:prSet presAssocID="{E9C456D2-1602-4EC8-8F69-E0BB5292A471}" presName="cycle" presStyleCnt="0">
        <dgm:presLayoutVars>
          <dgm:dir/>
          <dgm:resizeHandles val="exact"/>
        </dgm:presLayoutVars>
      </dgm:prSet>
      <dgm:spPr/>
      <dgm:t>
        <a:bodyPr/>
        <a:lstStyle/>
        <a:p>
          <a:endParaRPr lang="sr-Latn-ME"/>
        </a:p>
      </dgm:t>
    </dgm:pt>
    <dgm:pt modelId="{903CDA8C-8760-47D1-B694-F7CA2EA53C8E}" type="pres">
      <dgm:prSet presAssocID="{EC835D51-6AC8-4C50-B3BB-815C48381730}" presName="arrow" presStyleLbl="node1" presStyleIdx="0" presStyleCnt="2">
        <dgm:presLayoutVars>
          <dgm:bulletEnabled val="1"/>
        </dgm:presLayoutVars>
      </dgm:prSet>
      <dgm:spPr/>
      <dgm:t>
        <a:bodyPr/>
        <a:lstStyle/>
        <a:p>
          <a:endParaRPr lang="sr-Latn-ME"/>
        </a:p>
      </dgm:t>
    </dgm:pt>
    <dgm:pt modelId="{55F51264-342A-4686-996E-06D52F3E7C9E}" type="pres">
      <dgm:prSet presAssocID="{0AEF85B6-2463-484A-9FBD-54B2722513ED}" presName="arrow" presStyleLbl="node1" presStyleIdx="1" presStyleCnt="2" custRadScaleRad="108629">
        <dgm:presLayoutVars>
          <dgm:bulletEnabled val="1"/>
        </dgm:presLayoutVars>
      </dgm:prSet>
      <dgm:spPr/>
      <dgm:t>
        <a:bodyPr/>
        <a:lstStyle/>
        <a:p>
          <a:endParaRPr lang="sr-Latn-ME"/>
        </a:p>
      </dgm:t>
    </dgm:pt>
  </dgm:ptLst>
  <dgm:cxnLst>
    <dgm:cxn modelId="{5F69530E-17E5-4322-A890-79667EC3642C}" type="presOf" srcId="{E9C456D2-1602-4EC8-8F69-E0BB5292A471}" destId="{04FC6257-3AF4-4519-8576-6EC06D643613}" srcOrd="0" destOrd="0" presId="urn:microsoft.com/office/officeart/2005/8/layout/arrow1"/>
    <dgm:cxn modelId="{557B749E-4227-4818-B643-3CCCDCF93005}" srcId="{E9C456D2-1602-4EC8-8F69-E0BB5292A471}" destId="{0AEF85B6-2463-484A-9FBD-54B2722513ED}" srcOrd="1" destOrd="0" parTransId="{5DDE6524-45EE-4F1A-AD75-3F55DA4DE0C0}" sibTransId="{987DAE11-8076-43B3-9AAE-FB3518E36A06}"/>
    <dgm:cxn modelId="{DB7F9202-7318-4B39-B655-DFCC913CEC64}" type="presOf" srcId="{0AEF85B6-2463-484A-9FBD-54B2722513ED}" destId="{55F51264-342A-4686-996E-06D52F3E7C9E}" srcOrd="0" destOrd="0" presId="urn:microsoft.com/office/officeart/2005/8/layout/arrow1"/>
    <dgm:cxn modelId="{FF7BFE98-A725-4863-BEF0-1D0A090B2200}" srcId="{E9C456D2-1602-4EC8-8F69-E0BB5292A471}" destId="{EC835D51-6AC8-4C50-B3BB-815C48381730}" srcOrd="0" destOrd="0" parTransId="{E6C7C2E8-2D03-45AF-9009-78CE3BCB9861}" sibTransId="{81D218EF-0CED-440A-AFDC-20B0489B863C}"/>
    <dgm:cxn modelId="{1A81C48C-5DE3-4296-A84F-DB771A9FA8B1}" type="presOf" srcId="{EC835D51-6AC8-4C50-B3BB-815C48381730}" destId="{903CDA8C-8760-47D1-B694-F7CA2EA53C8E}" srcOrd="0" destOrd="0" presId="urn:microsoft.com/office/officeart/2005/8/layout/arrow1"/>
    <dgm:cxn modelId="{2B2DEFEF-3A83-4F77-96C9-72092B9DFB93}" type="presParOf" srcId="{04FC6257-3AF4-4519-8576-6EC06D643613}" destId="{903CDA8C-8760-47D1-B694-F7CA2EA53C8E}" srcOrd="0" destOrd="0" presId="urn:microsoft.com/office/officeart/2005/8/layout/arrow1"/>
    <dgm:cxn modelId="{C6C82423-E56F-4F6A-8E76-9659A4A62234}" type="presParOf" srcId="{04FC6257-3AF4-4519-8576-6EC06D643613}" destId="{55F51264-342A-4686-996E-06D52F3E7C9E}"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C456D2-1602-4EC8-8F69-E0BB5292A471}"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sr-Latn-ME"/>
        </a:p>
      </dgm:t>
    </dgm:pt>
    <dgm:pt modelId="{EC835D51-6AC8-4C50-B3BB-815C48381730}">
      <dgm:prSet phldrT="[Text]" custT="1"/>
      <dgm:spPr/>
      <dgm:t>
        <a:bodyPr/>
        <a:lstStyle/>
        <a:p>
          <a:r>
            <a:rPr lang="sr-Latn-ME" sz="1200" dirty="0" smtClean="0"/>
            <a:t>Ratavljač sa lin. kretanjem kontakata</a:t>
          </a:r>
          <a:endParaRPr lang="sr-Latn-ME" sz="1200" dirty="0"/>
        </a:p>
      </dgm:t>
    </dgm:pt>
    <dgm:pt modelId="{E6C7C2E8-2D03-45AF-9009-78CE3BCB9861}" type="parTrans" cxnId="{FF7BFE98-A725-4863-BEF0-1D0A090B2200}">
      <dgm:prSet/>
      <dgm:spPr/>
      <dgm:t>
        <a:bodyPr/>
        <a:lstStyle/>
        <a:p>
          <a:endParaRPr lang="sr-Latn-ME"/>
        </a:p>
      </dgm:t>
    </dgm:pt>
    <dgm:pt modelId="{81D218EF-0CED-440A-AFDC-20B0489B863C}" type="sibTrans" cxnId="{FF7BFE98-A725-4863-BEF0-1D0A090B2200}">
      <dgm:prSet/>
      <dgm:spPr/>
      <dgm:t>
        <a:bodyPr/>
        <a:lstStyle/>
        <a:p>
          <a:endParaRPr lang="sr-Latn-ME"/>
        </a:p>
      </dgm:t>
    </dgm:pt>
    <dgm:pt modelId="{0AEF85B6-2463-484A-9FBD-54B2722513ED}">
      <dgm:prSet phldrT="[Text]" custT="1"/>
      <dgm:spPr/>
      <dgm:t>
        <a:bodyPr/>
        <a:lstStyle/>
        <a:p>
          <a:r>
            <a:rPr lang="sr-Latn-ME" sz="1400" dirty="0" smtClean="0"/>
            <a:t>Klasični rastavljač sa noževima</a:t>
          </a:r>
          <a:endParaRPr lang="sr-Latn-ME" sz="1400" dirty="0"/>
        </a:p>
      </dgm:t>
    </dgm:pt>
    <dgm:pt modelId="{5DDE6524-45EE-4F1A-AD75-3F55DA4DE0C0}" type="parTrans" cxnId="{557B749E-4227-4818-B643-3CCCDCF93005}">
      <dgm:prSet/>
      <dgm:spPr/>
      <dgm:t>
        <a:bodyPr/>
        <a:lstStyle/>
        <a:p>
          <a:endParaRPr lang="sr-Latn-ME"/>
        </a:p>
      </dgm:t>
    </dgm:pt>
    <dgm:pt modelId="{987DAE11-8076-43B3-9AAE-FB3518E36A06}" type="sibTrans" cxnId="{557B749E-4227-4818-B643-3CCCDCF93005}">
      <dgm:prSet/>
      <dgm:spPr/>
      <dgm:t>
        <a:bodyPr/>
        <a:lstStyle/>
        <a:p>
          <a:endParaRPr lang="sr-Latn-ME"/>
        </a:p>
      </dgm:t>
    </dgm:pt>
    <dgm:pt modelId="{04FC6257-3AF4-4519-8576-6EC06D643613}" type="pres">
      <dgm:prSet presAssocID="{E9C456D2-1602-4EC8-8F69-E0BB5292A471}" presName="cycle" presStyleCnt="0">
        <dgm:presLayoutVars>
          <dgm:dir/>
          <dgm:resizeHandles val="exact"/>
        </dgm:presLayoutVars>
      </dgm:prSet>
      <dgm:spPr/>
      <dgm:t>
        <a:bodyPr/>
        <a:lstStyle/>
        <a:p>
          <a:endParaRPr lang="sr-Latn-ME"/>
        </a:p>
      </dgm:t>
    </dgm:pt>
    <dgm:pt modelId="{903CDA8C-8760-47D1-B694-F7CA2EA53C8E}" type="pres">
      <dgm:prSet presAssocID="{EC835D51-6AC8-4C50-B3BB-815C48381730}" presName="arrow" presStyleLbl="node1" presStyleIdx="0" presStyleCnt="2">
        <dgm:presLayoutVars>
          <dgm:bulletEnabled val="1"/>
        </dgm:presLayoutVars>
      </dgm:prSet>
      <dgm:spPr/>
      <dgm:t>
        <a:bodyPr/>
        <a:lstStyle/>
        <a:p>
          <a:endParaRPr lang="sr-Latn-ME"/>
        </a:p>
      </dgm:t>
    </dgm:pt>
    <dgm:pt modelId="{55F51264-342A-4686-996E-06D52F3E7C9E}" type="pres">
      <dgm:prSet presAssocID="{0AEF85B6-2463-484A-9FBD-54B2722513ED}" presName="arrow" presStyleLbl="node1" presStyleIdx="1" presStyleCnt="2" custRadScaleRad="108629">
        <dgm:presLayoutVars>
          <dgm:bulletEnabled val="1"/>
        </dgm:presLayoutVars>
      </dgm:prSet>
      <dgm:spPr/>
      <dgm:t>
        <a:bodyPr/>
        <a:lstStyle/>
        <a:p>
          <a:endParaRPr lang="sr-Latn-ME"/>
        </a:p>
      </dgm:t>
    </dgm:pt>
  </dgm:ptLst>
  <dgm:cxnLst>
    <dgm:cxn modelId="{557B749E-4227-4818-B643-3CCCDCF93005}" srcId="{E9C456D2-1602-4EC8-8F69-E0BB5292A471}" destId="{0AEF85B6-2463-484A-9FBD-54B2722513ED}" srcOrd="1" destOrd="0" parTransId="{5DDE6524-45EE-4F1A-AD75-3F55DA4DE0C0}" sibTransId="{987DAE11-8076-43B3-9AAE-FB3518E36A06}"/>
    <dgm:cxn modelId="{DCC1BAF7-5ED2-4E62-9D69-B68496AB2F23}" type="presOf" srcId="{0AEF85B6-2463-484A-9FBD-54B2722513ED}" destId="{55F51264-342A-4686-996E-06D52F3E7C9E}" srcOrd="0" destOrd="0" presId="urn:microsoft.com/office/officeart/2005/8/layout/arrow1"/>
    <dgm:cxn modelId="{FF7BFE98-A725-4863-BEF0-1D0A090B2200}" srcId="{E9C456D2-1602-4EC8-8F69-E0BB5292A471}" destId="{EC835D51-6AC8-4C50-B3BB-815C48381730}" srcOrd="0" destOrd="0" parTransId="{E6C7C2E8-2D03-45AF-9009-78CE3BCB9861}" sibTransId="{81D218EF-0CED-440A-AFDC-20B0489B863C}"/>
    <dgm:cxn modelId="{B7D2A1C0-344F-4791-A5B1-7D9128A4623E}" type="presOf" srcId="{EC835D51-6AC8-4C50-B3BB-815C48381730}" destId="{903CDA8C-8760-47D1-B694-F7CA2EA53C8E}" srcOrd="0" destOrd="0" presId="urn:microsoft.com/office/officeart/2005/8/layout/arrow1"/>
    <dgm:cxn modelId="{BF2DF03B-0D6E-4E14-903F-4105F604DA7F}" type="presOf" srcId="{E9C456D2-1602-4EC8-8F69-E0BB5292A471}" destId="{04FC6257-3AF4-4519-8576-6EC06D643613}" srcOrd="0" destOrd="0" presId="urn:microsoft.com/office/officeart/2005/8/layout/arrow1"/>
    <dgm:cxn modelId="{8A8CDCF8-978B-4D51-AB3C-D9F6DC9711D9}" type="presParOf" srcId="{04FC6257-3AF4-4519-8576-6EC06D643613}" destId="{903CDA8C-8760-47D1-B694-F7CA2EA53C8E}" srcOrd="0" destOrd="0" presId="urn:microsoft.com/office/officeart/2005/8/layout/arrow1"/>
    <dgm:cxn modelId="{67EA882D-1944-4DAB-AFD0-A4F9A4BC0BB2}" type="presParOf" srcId="{04FC6257-3AF4-4519-8576-6EC06D643613}" destId="{55F51264-342A-4686-996E-06D52F3E7C9E}"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C456D2-1602-4EC8-8F69-E0BB5292A471}"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sr-Latn-ME"/>
        </a:p>
      </dgm:t>
    </dgm:pt>
    <dgm:pt modelId="{EC835D51-6AC8-4C50-B3BB-815C48381730}">
      <dgm:prSet phldrT="[Text]"/>
      <dgm:spPr/>
      <dgm:t>
        <a:bodyPr/>
        <a:lstStyle/>
        <a:p>
          <a:r>
            <a:rPr lang="sr-Latn-ME" dirty="0" smtClean="0"/>
            <a:t>Mehanički indikatori</a:t>
          </a:r>
          <a:endParaRPr lang="sr-Latn-ME" dirty="0"/>
        </a:p>
      </dgm:t>
    </dgm:pt>
    <dgm:pt modelId="{E6C7C2E8-2D03-45AF-9009-78CE3BCB9861}" type="parTrans" cxnId="{FF7BFE98-A725-4863-BEF0-1D0A090B2200}">
      <dgm:prSet/>
      <dgm:spPr/>
      <dgm:t>
        <a:bodyPr/>
        <a:lstStyle/>
        <a:p>
          <a:endParaRPr lang="sr-Latn-ME"/>
        </a:p>
      </dgm:t>
    </dgm:pt>
    <dgm:pt modelId="{81D218EF-0CED-440A-AFDC-20B0489B863C}" type="sibTrans" cxnId="{FF7BFE98-A725-4863-BEF0-1D0A090B2200}">
      <dgm:prSet/>
      <dgm:spPr/>
      <dgm:t>
        <a:bodyPr/>
        <a:lstStyle/>
        <a:p>
          <a:endParaRPr lang="sr-Latn-ME"/>
        </a:p>
      </dgm:t>
    </dgm:pt>
    <dgm:pt modelId="{0AEF85B6-2463-484A-9FBD-54B2722513ED}">
      <dgm:prSet phldrT="[Text]" custT="1"/>
      <dgm:spPr/>
      <dgm:t>
        <a:bodyPr/>
        <a:lstStyle/>
        <a:p>
          <a:r>
            <a:rPr lang="sr-Latn-ME" sz="1200" dirty="0" smtClean="0"/>
            <a:t>Kamere unutar gasnog odjeljka</a:t>
          </a:r>
          <a:endParaRPr lang="sr-Latn-ME" sz="1200" dirty="0"/>
        </a:p>
      </dgm:t>
    </dgm:pt>
    <dgm:pt modelId="{5DDE6524-45EE-4F1A-AD75-3F55DA4DE0C0}" type="parTrans" cxnId="{557B749E-4227-4818-B643-3CCCDCF93005}">
      <dgm:prSet/>
      <dgm:spPr/>
      <dgm:t>
        <a:bodyPr/>
        <a:lstStyle/>
        <a:p>
          <a:endParaRPr lang="sr-Latn-ME"/>
        </a:p>
      </dgm:t>
    </dgm:pt>
    <dgm:pt modelId="{987DAE11-8076-43B3-9AAE-FB3518E36A06}" type="sibTrans" cxnId="{557B749E-4227-4818-B643-3CCCDCF93005}">
      <dgm:prSet/>
      <dgm:spPr/>
      <dgm:t>
        <a:bodyPr/>
        <a:lstStyle/>
        <a:p>
          <a:endParaRPr lang="sr-Latn-ME"/>
        </a:p>
      </dgm:t>
    </dgm:pt>
    <dgm:pt modelId="{50C74585-2CE3-4EA0-8C0A-BA116654D720}">
      <dgm:prSet phldrT="[Text]" custT="1"/>
      <dgm:spPr/>
      <dgm:t>
        <a:bodyPr/>
        <a:lstStyle/>
        <a:p>
          <a:r>
            <a:rPr lang="sr-Latn-ME" sz="1200" dirty="0" smtClean="0"/>
            <a:t>Specijalni prozori</a:t>
          </a:r>
          <a:endParaRPr lang="sr-Latn-ME" sz="1200" dirty="0"/>
        </a:p>
      </dgm:t>
    </dgm:pt>
    <dgm:pt modelId="{3F9CFC09-44E7-4742-B71D-B7AE00407340}" type="parTrans" cxnId="{855D49BA-37A1-4428-92DA-77E65F491019}">
      <dgm:prSet/>
      <dgm:spPr/>
      <dgm:t>
        <a:bodyPr/>
        <a:lstStyle/>
        <a:p>
          <a:endParaRPr lang="sr-Latn-ME"/>
        </a:p>
      </dgm:t>
    </dgm:pt>
    <dgm:pt modelId="{A2C7E634-A27A-4BC4-B127-69EA5C9C8077}" type="sibTrans" cxnId="{855D49BA-37A1-4428-92DA-77E65F491019}">
      <dgm:prSet/>
      <dgm:spPr/>
      <dgm:t>
        <a:bodyPr/>
        <a:lstStyle/>
        <a:p>
          <a:endParaRPr lang="sr-Latn-ME"/>
        </a:p>
      </dgm:t>
    </dgm:pt>
    <dgm:pt modelId="{04FC6257-3AF4-4519-8576-6EC06D643613}" type="pres">
      <dgm:prSet presAssocID="{E9C456D2-1602-4EC8-8F69-E0BB5292A471}" presName="cycle" presStyleCnt="0">
        <dgm:presLayoutVars>
          <dgm:dir/>
          <dgm:resizeHandles val="exact"/>
        </dgm:presLayoutVars>
      </dgm:prSet>
      <dgm:spPr/>
      <dgm:t>
        <a:bodyPr/>
        <a:lstStyle/>
        <a:p>
          <a:endParaRPr lang="sr-Latn-ME"/>
        </a:p>
      </dgm:t>
    </dgm:pt>
    <dgm:pt modelId="{903CDA8C-8760-47D1-B694-F7CA2EA53C8E}" type="pres">
      <dgm:prSet presAssocID="{EC835D51-6AC8-4C50-B3BB-815C48381730}" presName="arrow" presStyleLbl="node1" presStyleIdx="0" presStyleCnt="3">
        <dgm:presLayoutVars>
          <dgm:bulletEnabled val="1"/>
        </dgm:presLayoutVars>
      </dgm:prSet>
      <dgm:spPr/>
      <dgm:t>
        <a:bodyPr/>
        <a:lstStyle/>
        <a:p>
          <a:endParaRPr lang="sr-Latn-ME"/>
        </a:p>
      </dgm:t>
    </dgm:pt>
    <dgm:pt modelId="{55F51264-342A-4686-996E-06D52F3E7C9E}" type="pres">
      <dgm:prSet presAssocID="{0AEF85B6-2463-484A-9FBD-54B2722513ED}" presName="arrow" presStyleLbl="node1" presStyleIdx="1" presStyleCnt="3" custRadScaleRad="108629">
        <dgm:presLayoutVars>
          <dgm:bulletEnabled val="1"/>
        </dgm:presLayoutVars>
      </dgm:prSet>
      <dgm:spPr/>
      <dgm:t>
        <a:bodyPr/>
        <a:lstStyle/>
        <a:p>
          <a:endParaRPr lang="sr-Latn-ME"/>
        </a:p>
      </dgm:t>
    </dgm:pt>
    <dgm:pt modelId="{4BD66C58-C70B-471A-9C19-BA75876B6371}" type="pres">
      <dgm:prSet presAssocID="{50C74585-2CE3-4EA0-8C0A-BA116654D720}" presName="arrow" presStyleLbl="node1" presStyleIdx="2" presStyleCnt="3">
        <dgm:presLayoutVars>
          <dgm:bulletEnabled val="1"/>
        </dgm:presLayoutVars>
      </dgm:prSet>
      <dgm:spPr/>
      <dgm:t>
        <a:bodyPr/>
        <a:lstStyle/>
        <a:p>
          <a:endParaRPr lang="sr-Latn-ME"/>
        </a:p>
      </dgm:t>
    </dgm:pt>
  </dgm:ptLst>
  <dgm:cxnLst>
    <dgm:cxn modelId="{557B749E-4227-4818-B643-3CCCDCF93005}" srcId="{E9C456D2-1602-4EC8-8F69-E0BB5292A471}" destId="{0AEF85B6-2463-484A-9FBD-54B2722513ED}" srcOrd="1" destOrd="0" parTransId="{5DDE6524-45EE-4F1A-AD75-3F55DA4DE0C0}" sibTransId="{987DAE11-8076-43B3-9AAE-FB3518E36A06}"/>
    <dgm:cxn modelId="{3EC6B779-CAC4-4BC1-99C1-F358D0B4977B}" type="presOf" srcId="{E9C456D2-1602-4EC8-8F69-E0BB5292A471}" destId="{04FC6257-3AF4-4519-8576-6EC06D643613}" srcOrd="0" destOrd="0" presId="urn:microsoft.com/office/officeart/2005/8/layout/arrow1"/>
    <dgm:cxn modelId="{90871B75-FD2C-485B-B0FC-FED5A130127D}" type="presOf" srcId="{0AEF85B6-2463-484A-9FBD-54B2722513ED}" destId="{55F51264-342A-4686-996E-06D52F3E7C9E}" srcOrd="0" destOrd="0" presId="urn:microsoft.com/office/officeart/2005/8/layout/arrow1"/>
    <dgm:cxn modelId="{FF7BFE98-A725-4863-BEF0-1D0A090B2200}" srcId="{E9C456D2-1602-4EC8-8F69-E0BB5292A471}" destId="{EC835D51-6AC8-4C50-B3BB-815C48381730}" srcOrd="0" destOrd="0" parTransId="{E6C7C2E8-2D03-45AF-9009-78CE3BCB9861}" sibTransId="{81D218EF-0CED-440A-AFDC-20B0489B863C}"/>
    <dgm:cxn modelId="{D0A1F7B3-23CB-4C4C-AADC-76394D056470}" type="presOf" srcId="{50C74585-2CE3-4EA0-8C0A-BA116654D720}" destId="{4BD66C58-C70B-471A-9C19-BA75876B6371}" srcOrd="0" destOrd="0" presId="urn:microsoft.com/office/officeart/2005/8/layout/arrow1"/>
    <dgm:cxn modelId="{72756B31-5ED8-434C-BC43-ED81D57977F3}" type="presOf" srcId="{EC835D51-6AC8-4C50-B3BB-815C48381730}" destId="{903CDA8C-8760-47D1-B694-F7CA2EA53C8E}" srcOrd="0" destOrd="0" presId="urn:microsoft.com/office/officeart/2005/8/layout/arrow1"/>
    <dgm:cxn modelId="{855D49BA-37A1-4428-92DA-77E65F491019}" srcId="{E9C456D2-1602-4EC8-8F69-E0BB5292A471}" destId="{50C74585-2CE3-4EA0-8C0A-BA116654D720}" srcOrd="2" destOrd="0" parTransId="{3F9CFC09-44E7-4742-B71D-B7AE00407340}" sibTransId="{A2C7E634-A27A-4BC4-B127-69EA5C9C8077}"/>
    <dgm:cxn modelId="{D93A5073-1734-4850-B139-DD94B939EB30}" type="presParOf" srcId="{04FC6257-3AF4-4519-8576-6EC06D643613}" destId="{903CDA8C-8760-47D1-B694-F7CA2EA53C8E}" srcOrd="0" destOrd="0" presId="urn:microsoft.com/office/officeart/2005/8/layout/arrow1"/>
    <dgm:cxn modelId="{E0D664E7-92D3-4E03-B5FA-BE5B885F85C1}" type="presParOf" srcId="{04FC6257-3AF4-4519-8576-6EC06D643613}" destId="{55F51264-342A-4686-996E-06D52F3E7C9E}" srcOrd="1" destOrd="0" presId="urn:microsoft.com/office/officeart/2005/8/layout/arrow1"/>
    <dgm:cxn modelId="{AC75F13C-BCF1-43B2-81AB-AA3AB80FC69C}" type="presParOf" srcId="{04FC6257-3AF4-4519-8576-6EC06D643613}" destId="{4BD66C58-C70B-471A-9C19-BA75876B6371}" srcOrd="2" destOrd="0" presId="urn:microsoft.com/office/officeart/2005/8/layout/arrow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C456D2-1602-4EC8-8F69-E0BB5292A471}"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sr-Latn-ME"/>
        </a:p>
      </dgm:t>
    </dgm:pt>
    <dgm:pt modelId="{EC835D51-6AC8-4C50-B3BB-815C48381730}">
      <dgm:prSet phldrT="[Text]" custT="1"/>
      <dgm:spPr/>
      <dgm:t>
        <a:bodyPr/>
        <a:lstStyle/>
        <a:p>
          <a:r>
            <a:rPr lang="sr-Latn-ME" sz="1400" dirty="0" smtClean="0"/>
            <a:t>Dostupan sa zanje   strane</a:t>
          </a:r>
          <a:endParaRPr lang="sr-Latn-ME" sz="1400" dirty="0"/>
        </a:p>
      </dgm:t>
    </dgm:pt>
    <dgm:pt modelId="{E6C7C2E8-2D03-45AF-9009-78CE3BCB9861}" type="parTrans" cxnId="{FF7BFE98-A725-4863-BEF0-1D0A090B2200}">
      <dgm:prSet/>
      <dgm:spPr/>
      <dgm:t>
        <a:bodyPr/>
        <a:lstStyle/>
        <a:p>
          <a:endParaRPr lang="sr-Latn-ME"/>
        </a:p>
      </dgm:t>
    </dgm:pt>
    <dgm:pt modelId="{81D218EF-0CED-440A-AFDC-20B0489B863C}" type="sibTrans" cxnId="{FF7BFE98-A725-4863-BEF0-1D0A090B2200}">
      <dgm:prSet/>
      <dgm:spPr/>
      <dgm:t>
        <a:bodyPr/>
        <a:lstStyle/>
        <a:p>
          <a:endParaRPr lang="sr-Latn-ME"/>
        </a:p>
      </dgm:t>
    </dgm:pt>
    <dgm:pt modelId="{0AEF85B6-2463-484A-9FBD-54B2722513ED}">
      <dgm:prSet phldrT="[Text]" custT="1"/>
      <dgm:spPr/>
      <dgm:t>
        <a:bodyPr/>
        <a:lstStyle/>
        <a:p>
          <a:r>
            <a:rPr lang="sr-Latn-ME" sz="1400" dirty="0" smtClean="0"/>
            <a:t>Dostupan sa prednje strane</a:t>
          </a:r>
          <a:endParaRPr lang="sr-Latn-ME" sz="1400" dirty="0"/>
        </a:p>
      </dgm:t>
    </dgm:pt>
    <dgm:pt modelId="{5DDE6524-45EE-4F1A-AD75-3F55DA4DE0C0}" type="parTrans" cxnId="{557B749E-4227-4818-B643-3CCCDCF93005}">
      <dgm:prSet/>
      <dgm:spPr/>
      <dgm:t>
        <a:bodyPr/>
        <a:lstStyle/>
        <a:p>
          <a:endParaRPr lang="sr-Latn-ME"/>
        </a:p>
      </dgm:t>
    </dgm:pt>
    <dgm:pt modelId="{987DAE11-8076-43B3-9AAE-FB3518E36A06}" type="sibTrans" cxnId="{557B749E-4227-4818-B643-3CCCDCF93005}">
      <dgm:prSet/>
      <dgm:spPr/>
      <dgm:t>
        <a:bodyPr/>
        <a:lstStyle/>
        <a:p>
          <a:endParaRPr lang="sr-Latn-ME"/>
        </a:p>
      </dgm:t>
    </dgm:pt>
    <dgm:pt modelId="{04FC6257-3AF4-4519-8576-6EC06D643613}" type="pres">
      <dgm:prSet presAssocID="{E9C456D2-1602-4EC8-8F69-E0BB5292A471}" presName="cycle" presStyleCnt="0">
        <dgm:presLayoutVars>
          <dgm:dir/>
          <dgm:resizeHandles val="exact"/>
        </dgm:presLayoutVars>
      </dgm:prSet>
      <dgm:spPr/>
      <dgm:t>
        <a:bodyPr/>
        <a:lstStyle/>
        <a:p>
          <a:endParaRPr lang="sr-Latn-ME"/>
        </a:p>
      </dgm:t>
    </dgm:pt>
    <dgm:pt modelId="{903CDA8C-8760-47D1-B694-F7CA2EA53C8E}" type="pres">
      <dgm:prSet presAssocID="{EC835D51-6AC8-4C50-B3BB-815C48381730}" presName="arrow" presStyleLbl="node1" presStyleIdx="0" presStyleCnt="2">
        <dgm:presLayoutVars>
          <dgm:bulletEnabled val="1"/>
        </dgm:presLayoutVars>
      </dgm:prSet>
      <dgm:spPr/>
      <dgm:t>
        <a:bodyPr/>
        <a:lstStyle/>
        <a:p>
          <a:endParaRPr lang="sr-Latn-ME"/>
        </a:p>
      </dgm:t>
    </dgm:pt>
    <dgm:pt modelId="{55F51264-342A-4686-996E-06D52F3E7C9E}" type="pres">
      <dgm:prSet presAssocID="{0AEF85B6-2463-484A-9FBD-54B2722513ED}" presName="arrow" presStyleLbl="node1" presStyleIdx="1" presStyleCnt="2" custRadScaleRad="108629">
        <dgm:presLayoutVars>
          <dgm:bulletEnabled val="1"/>
        </dgm:presLayoutVars>
      </dgm:prSet>
      <dgm:spPr/>
      <dgm:t>
        <a:bodyPr/>
        <a:lstStyle/>
        <a:p>
          <a:endParaRPr lang="sr-Latn-ME"/>
        </a:p>
      </dgm:t>
    </dgm:pt>
  </dgm:ptLst>
  <dgm:cxnLst>
    <dgm:cxn modelId="{AC0CFD1F-C55C-447C-B008-2B8039B5C5C8}" type="presOf" srcId="{E9C456D2-1602-4EC8-8F69-E0BB5292A471}" destId="{04FC6257-3AF4-4519-8576-6EC06D643613}" srcOrd="0" destOrd="0" presId="urn:microsoft.com/office/officeart/2005/8/layout/arrow1"/>
    <dgm:cxn modelId="{557B749E-4227-4818-B643-3CCCDCF93005}" srcId="{E9C456D2-1602-4EC8-8F69-E0BB5292A471}" destId="{0AEF85B6-2463-484A-9FBD-54B2722513ED}" srcOrd="1" destOrd="0" parTransId="{5DDE6524-45EE-4F1A-AD75-3F55DA4DE0C0}" sibTransId="{987DAE11-8076-43B3-9AAE-FB3518E36A06}"/>
    <dgm:cxn modelId="{FF7BFE98-A725-4863-BEF0-1D0A090B2200}" srcId="{E9C456D2-1602-4EC8-8F69-E0BB5292A471}" destId="{EC835D51-6AC8-4C50-B3BB-815C48381730}" srcOrd="0" destOrd="0" parTransId="{E6C7C2E8-2D03-45AF-9009-78CE3BCB9861}" sibTransId="{81D218EF-0CED-440A-AFDC-20B0489B863C}"/>
    <dgm:cxn modelId="{EF536BB4-33FF-4308-A544-F482006F9F42}" type="presOf" srcId="{EC835D51-6AC8-4C50-B3BB-815C48381730}" destId="{903CDA8C-8760-47D1-B694-F7CA2EA53C8E}" srcOrd="0" destOrd="0" presId="urn:microsoft.com/office/officeart/2005/8/layout/arrow1"/>
    <dgm:cxn modelId="{D1486E5E-9DEA-4112-8FC5-3D2BBF220C98}" type="presOf" srcId="{0AEF85B6-2463-484A-9FBD-54B2722513ED}" destId="{55F51264-342A-4686-996E-06D52F3E7C9E}" srcOrd="0" destOrd="0" presId="urn:microsoft.com/office/officeart/2005/8/layout/arrow1"/>
    <dgm:cxn modelId="{64A82002-990B-430F-AACB-91691D172AA7}" type="presParOf" srcId="{04FC6257-3AF4-4519-8576-6EC06D643613}" destId="{903CDA8C-8760-47D1-B694-F7CA2EA53C8E}" srcOrd="0" destOrd="0" presId="urn:microsoft.com/office/officeart/2005/8/layout/arrow1"/>
    <dgm:cxn modelId="{1EFED22A-4D3D-4C2A-8D8D-37DE0F61806A}" type="presParOf" srcId="{04FC6257-3AF4-4519-8576-6EC06D643613}" destId="{55F51264-342A-4686-996E-06D52F3E7C9E}" srcOrd="1" destOrd="0" presId="urn:microsoft.com/office/officeart/2005/8/layout/arrow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34034-10D0-4328-9E91-B87E4C38AA0C}">
      <dsp:nvSpPr>
        <dsp:cNvPr id="0" name=""/>
        <dsp:cNvSpPr/>
      </dsp:nvSpPr>
      <dsp:spPr>
        <a:xfrm>
          <a:off x="670385" y="0"/>
          <a:ext cx="7597701"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1F3F9F-8938-4EA4-AC79-281E78B957F5}">
      <dsp:nvSpPr>
        <dsp:cNvPr id="0" name=""/>
        <dsp:cNvSpPr/>
      </dsp:nvSpPr>
      <dsp:spPr>
        <a:xfrm>
          <a:off x="2618" y="1219199"/>
          <a:ext cx="1576453" cy="1625600"/>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sr-Latn-ME" sz="3900" kern="1200" dirty="0"/>
        </a:p>
      </dsp:txBody>
      <dsp:txXfrm>
        <a:off x="79574" y="1296155"/>
        <a:ext cx="1422541" cy="1471688"/>
      </dsp:txXfrm>
    </dsp:sp>
    <dsp:sp modelId="{E7B7E847-AA75-4145-B970-CD5ED1430E85}">
      <dsp:nvSpPr>
        <dsp:cNvPr id="0" name=""/>
        <dsp:cNvSpPr/>
      </dsp:nvSpPr>
      <dsp:spPr>
        <a:xfrm>
          <a:off x="1841814" y="1219199"/>
          <a:ext cx="1576453" cy="1625600"/>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sr-Latn-ME" sz="3900" kern="1200" dirty="0"/>
        </a:p>
      </dsp:txBody>
      <dsp:txXfrm>
        <a:off x="1918770" y="1296155"/>
        <a:ext cx="1422541" cy="1471688"/>
      </dsp:txXfrm>
    </dsp:sp>
    <dsp:sp modelId="{D7C9D13A-E2F3-4701-86AB-F73978970E01}">
      <dsp:nvSpPr>
        <dsp:cNvPr id="0" name=""/>
        <dsp:cNvSpPr/>
      </dsp:nvSpPr>
      <dsp:spPr>
        <a:xfrm>
          <a:off x="3681009" y="1219199"/>
          <a:ext cx="1576453" cy="1625600"/>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sr-Latn-ME" sz="6500" kern="1200" dirty="0"/>
        </a:p>
      </dsp:txBody>
      <dsp:txXfrm>
        <a:off x="3757965" y="1296155"/>
        <a:ext cx="1422541" cy="1471688"/>
      </dsp:txXfrm>
    </dsp:sp>
    <dsp:sp modelId="{7E76F930-EBEC-434D-824B-337BE9D7240E}">
      <dsp:nvSpPr>
        <dsp:cNvPr id="0" name=""/>
        <dsp:cNvSpPr/>
      </dsp:nvSpPr>
      <dsp:spPr>
        <a:xfrm>
          <a:off x="5520204" y="1219199"/>
          <a:ext cx="1576453" cy="1625600"/>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sr-Latn-ME" sz="6500" kern="1200" dirty="0"/>
        </a:p>
      </dsp:txBody>
      <dsp:txXfrm>
        <a:off x="5597160" y="1296155"/>
        <a:ext cx="1422541" cy="1471688"/>
      </dsp:txXfrm>
    </dsp:sp>
    <dsp:sp modelId="{91D4ED9A-ED9C-49B7-BEC7-B726138D3C43}">
      <dsp:nvSpPr>
        <dsp:cNvPr id="0" name=""/>
        <dsp:cNvSpPr/>
      </dsp:nvSpPr>
      <dsp:spPr>
        <a:xfrm>
          <a:off x="7359400" y="1219199"/>
          <a:ext cx="1576453" cy="1625600"/>
        </a:xfrm>
        <a:prstGeom prst="round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sr-Latn-ME" sz="3900" kern="1200" dirty="0"/>
        </a:p>
      </dsp:txBody>
      <dsp:txXfrm>
        <a:off x="7436356" y="1296155"/>
        <a:ext cx="1422541" cy="1471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CDA8C-8760-47D1-B694-F7CA2EA53C8E}">
      <dsp:nvSpPr>
        <dsp:cNvPr id="0" name=""/>
        <dsp:cNvSpPr/>
      </dsp:nvSpPr>
      <dsp:spPr>
        <a:xfrm rot="16200000">
          <a:off x="120" y="20790"/>
          <a:ext cx="1375810" cy="137581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sr-Latn-ME" sz="1200" kern="1200" dirty="0" smtClean="0"/>
            <a:t>Gasom izolovane sabirnice</a:t>
          </a:r>
          <a:endParaRPr lang="sr-Latn-ME" sz="1200" kern="1200" dirty="0"/>
        </a:p>
      </dsp:txBody>
      <dsp:txXfrm rot="5400000">
        <a:off x="240887" y="364742"/>
        <a:ext cx="1135043" cy="687905"/>
      </dsp:txXfrm>
    </dsp:sp>
    <dsp:sp modelId="{55F51264-342A-4686-996E-06D52F3E7C9E}">
      <dsp:nvSpPr>
        <dsp:cNvPr id="0" name=""/>
        <dsp:cNvSpPr/>
      </dsp:nvSpPr>
      <dsp:spPr>
        <a:xfrm rot="5400000">
          <a:off x="1514096" y="20790"/>
          <a:ext cx="1375810" cy="137581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sr-Latn-ME" sz="1200" kern="1200" dirty="0" smtClean="0"/>
            <a:t>Čvrsto izolovane sabirnice</a:t>
          </a:r>
          <a:endParaRPr lang="sr-Latn-ME" sz="1200" kern="1200" dirty="0"/>
        </a:p>
      </dsp:txBody>
      <dsp:txXfrm rot="-5400000">
        <a:off x="1514096" y="364743"/>
        <a:ext cx="1135043" cy="687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CDA8C-8760-47D1-B694-F7CA2EA53C8E}">
      <dsp:nvSpPr>
        <dsp:cNvPr id="0" name=""/>
        <dsp:cNvSpPr/>
      </dsp:nvSpPr>
      <dsp:spPr>
        <a:xfrm rot="16200000">
          <a:off x="120" y="21082"/>
          <a:ext cx="1376235" cy="137623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sr-Latn-ME" sz="1600" kern="1200" dirty="0" smtClean="0"/>
            <a:t>Vakuumski prekidač</a:t>
          </a:r>
          <a:endParaRPr lang="sr-Latn-ME" sz="1600" kern="1200" dirty="0"/>
        </a:p>
      </dsp:txBody>
      <dsp:txXfrm rot="5400000">
        <a:off x="240962" y="365140"/>
        <a:ext cx="1135394" cy="688117"/>
      </dsp:txXfrm>
    </dsp:sp>
    <dsp:sp modelId="{55F51264-342A-4686-996E-06D52F3E7C9E}">
      <dsp:nvSpPr>
        <dsp:cNvPr id="0" name=""/>
        <dsp:cNvSpPr/>
      </dsp:nvSpPr>
      <dsp:spPr>
        <a:xfrm rot="5400000">
          <a:off x="1514564" y="21082"/>
          <a:ext cx="1376235" cy="137623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sr-Latn-ME" sz="1600" kern="1200" dirty="0" smtClean="0"/>
            <a:t>SF</a:t>
          </a:r>
          <a:r>
            <a:rPr lang="sr-Latn-ME" sz="1050" kern="1200" dirty="0" smtClean="0"/>
            <a:t>6</a:t>
          </a:r>
          <a:r>
            <a:rPr lang="sr-Latn-ME" sz="1600" kern="1200" dirty="0" smtClean="0"/>
            <a:t> prekidač</a:t>
          </a:r>
          <a:endParaRPr lang="sr-Latn-ME" sz="1600" kern="1200" dirty="0"/>
        </a:p>
      </dsp:txBody>
      <dsp:txXfrm rot="-5400000">
        <a:off x="1514565" y="365141"/>
        <a:ext cx="1135394" cy="6881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CDA8C-8760-47D1-B694-F7CA2EA53C8E}">
      <dsp:nvSpPr>
        <dsp:cNvPr id="0" name=""/>
        <dsp:cNvSpPr/>
      </dsp:nvSpPr>
      <dsp:spPr>
        <a:xfrm rot="16200000">
          <a:off x="120" y="21082"/>
          <a:ext cx="1376235" cy="137623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sr-Latn-ME" sz="1200" kern="1200" dirty="0" smtClean="0"/>
            <a:t>Ratavljač sa lin. kretanjem kontakata</a:t>
          </a:r>
          <a:endParaRPr lang="sr-Latn-ME" sz="1200" kern="1200" dirty="0"/>
        </a:p>
      </dsp:txBody>
      <dsp:txXfrm rot="5400000">
        <a:off x="240962" y="365140"/>
        <a:ext cx="1135394" cy="688117"/>
      </dsp:txXfrm>
    </dsp:sp>
    <dsp:sp modelId="{55F51264-342A-4686-996E-06D52F3E7C9E}">
      <dsp:nvSpPr>
        <dsp:cNvPr id="0" name=""/>
        <dsp:cNvSpPr/>
      </dsp:nvSpPr>
      <dsp:spPr>
        <a:xfrm rot="5400000">
          <a:off x="1514564" y="21082"/>
          <a:ext cx="1376235" cy="137623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sr-Latn-ME" sz="1400" kern="1200" dirty="0" smtClean="0"/>
            <a:t>Klasični rastavljač sa noževima</a:t>
          </a:r>
          <a:endParaRPr lang="sr-Latn-ME" sz="1400" kern="1200" dirty="0"/>
        </a:p>
      </dsp:txBody>
      <dsp:txXfrm rot="-5400000">
        <a:off x="1514565" y="365141"/>
        <a:ext cx="1135394" cy="6881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CDA8C-8760-47D1-B694-F7CA2EA53C8E}">
      <dsp:nvSpPr>
        <dsp:cNvPr id="0" name=""/>
        <dsp:cNvSpPr/>
      </dsp:nvSpPr>
      <dsp:spPr>
        <a:xfrm>
          <a:off x="1477043" y="297"/>
          <a:ext cx="1150369" cy="1150369"/>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sr-Latn-ME" sz="800" kern="1200" dirty="0" smtClean="0"/>
            <a:t>Mehanički indikatori</a:t>
          </a:r>
          <a:endParaRPr lang="sr-Latn-ME" sz="800" kern="1200" dirty="0"/>
        </a:p>
      </dsp:txBody>
      <dsp:txXfrm>
        <a:off x="1764635" y="201612"/>
        <a:ext cx="575185" cy="949054"/>
      </dsp:txXfrm>
    </dsp:sp>
    <dsp:sp modelId="{55F51264-342A-4686-996E-06D52F3E7C9E}">
      <dsp:nvSpPr>
        <dsp:cNvPr id="0" name=""/>
        <dsp:cNvSpPr/>
      </dsp:nvSpPr>
      <dsp:spPr>
        <a:xfrm rot="7200000">
          <a:off x="2200351" y="1186760"/>
          <a:ext cx="1150369" cy="1150369"/>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sr-Latn-ME" sz="1200" kern="1200" dirty="0" smtClean="0"/>
            <a:t>Kamere unutar gasnog odjeljka</a:t>
          </a:r>
          <a:endParaRPr lang="sr-Latn-ME" sz="1200" kern="1200" dirty="0"/>
        </a:p>
      </dsp:txBody>
      <dsp:txXfrm rot="-5400000">
        <a:off x="2213837" y="1424023"/>
        <a:ext cx="949054" cy="575185"/>
      </dsp:txXfrm>
    </dsp:sp>
    <dsp:sp modelId="{4BD66C58-C70B-471A-9C19-BA75876B6371}">
      <dsp:nvSpPr>
        <dsp:cNvPr id="0" name=""/>
        <dsp:cNvSpPr/>
      </dsp:nvSpPr>
      <dsp:spPr>
        <a:xfrm rot="14400000">
          <a:off x="811190" y="1153588"/>
          <a:ext cx="1150369" cy="1150369"/>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sr-Latn-ME" sz="1200" kern="1200" dirty="0" smtClean="0"/>
            <a:t>Specijalni prozori</a:t>
          </a:r>
          <a:endParaRPr lang="sr-Latn-ME" sz="1200" kern="1200" dirty="0"/>
        </a:p>
      </dsp:txBody>
      <dsp:txXfrm rot="5400000">
        <a:off x="999020" y="1390851"/>
        <a:ext cx="949054" cy="5751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CDA8C-8760-47D1-B694-F7CA2EA53C8E}">
      <dsp:nvSpPr>
        <dsp:cNvPr id="0" name=""/>
        <dsp:cNvSpPr/>
      </dsp:nvSpPr>
      <dsp:spPr>
        <a:xfrm rot="16200000">
          <a:off x="120" y="21082"/>
          <a:ext cx="1376235" cy="137623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sr-Latn-ME" sz="1400" kern="1200" dirty="0" smtClean="0"/>
            <a:t>Dostupan sa zanje   strane</a:t>
          </a:r>
          <a:endParaRPr lang="sr-Latn-ME" sz="1400" kern="1200" dirty="0"/>
        </a:p>
      </dsp:txBody>
      <dsp:txXfrm rot="5400000">
        <a:off x="240962" y="365140"/>
        <a:ext cx="1135394" cy="688117"/>
      </dsp:txXfrm>
    </dsp:sp>
    <dsp:sp modelId="{55F51264-342A-4686-996E-06D52F3E7C9E}">
      <dsp:nvSpPr>
        <dsp:cNvPr id="0" name=""/>
        <dsp:cNvSpPr/>
      </dsp:nvSpPr>
      <dsp:spPr>
        <a:xfrm rot="5400000">
          <a:off x="1514564" y="21082"/>
          <a:ext cx="1376235" cy="137623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sr-Latn-ME" sz="1400" kern="1200" dirty="0" smtClean="0"/>
            <a:t>Dostupan sa prednje strane</a:t>
          </a:r>
          <a:endParaRPr lang="sr-Latn-ME" sz="1400" kern="1200" dirty="0"/>
        </a:p>
      </dsp:txBody>
      <dsp:txXfrm rot="-5400000">
        <a:off x="1514565" y="365141"/>
        <a:ext cx="1135394" cy="68811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29837" cy="497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762" y="1"/>
            <a:ext cx="2929837" cy="497125"/>
          </a:xfrm>
          <a:prstGeom prst="rect">
            <a:avLst/>
          </a:prstGeom>
        </p:spPr>
        <p:txBody>
          <a:bodyPr vert="horz" lIns="91440" tIns="45720" rIns="91440" bIns="45720" rtlCol="0"/>
          <a:lstStyle>
            <a:lvl1pPr algn="r">
              <a:defRPr sz="1200"/>
            </a:lvl1pPr>
          </a:lstStyle>
          <a:p>
            <a:fld id="{D8CBF26F-6CD4-4FDD-B155-9D120FA37DD2}" type="datetimeFigureOut">
              <a:rPr lang="en-GB" smtClean="0"/>
              <a:pPr/>
              <a:t>13/05/2015</a:t>
            </a:fld>
            <a:endParaRPr lang="en-GB"/>
          </a:p>
        </p:txBody>
      </p:sp>
      <p:sp>
        <p:nvSpPr>
          <p:cNvPr id="4" name="Footer Placeholder 3"/>
          <p:cNvSpPr>
            <a:spLocks noGrp="1"/>
          </p:cNvSpPr>
          <p:nvPr>
            <p:ph type="ftr" sz="quarter" idx="2"/>
          </p:nvPr>
        </p:nvSpPr>
        <p:spPr>
          <a:xfrm>
            <a:off x="1" y="9443663"/>
            <a:ext cx="2929837" cy="4971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762" y="9443663"/>
            <a:ext cx="2929837" cy="497125"/>
          </a:xfrm>
          <a:prstGeom prst="rect">
            <a:avLst/>
          </a:prstGeom>
        </p:spPr>
        <p:txBody>
          <a:bodyPr vert="horz" lIns="91440" tIns="45720" rIns="91440" bIns="45720" rtlCol="0" anchor="b"/>
          <a:lstStyle>
            <a:lvl1pPr algn="r">
              <a:defRPr sz="1200"/>
            </a:lvl1pPr>
          </a:lstStyle>
          <a:p>
            <a:fld id="{9964C168-45F7-4E02-A792-335B5E16015B}" type="slidenum">
              <a:rPr lang="en-GB" smtClean="0"/>
              <a:pPr/>
              <a:t>‹#›</a:t>
            </a:fld>
            <a:endParaRPr lang="en-GB"/>
          </a:p>
        </p:txBody>
      </p:sp>
    </p:spTree>
    <p:extLst>
      <p:ext uri="{BB962C8B-B14F-4D97-AF65-F5344CB8AC3E}">
        <p14:creationId xmlns:p14="http://schemas.microsoft.com/office/powerpoint/2010/main" val="4243000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29837" cy="497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2" y="1"/>
            <a:ext cx="2929837" cy="497125"/>
          </a:xfrm>
          <a:prstGeom prst="rect">
            <a:avLst/>
          </a:prstGeom>
        </p:spPr>
        <p:txBody>
          <a:bodyPr vert="horz" lIns="91440" tIns="45720" rIns="91440" bIns="45720" rtlCol="0"/>
          <a:lstStyle>
            <a:lvl1pPr algn="r">
              <a:defRPr sz="1200"/>
            </a:lvl1pPr>
          </a:lstStyle>
          <a:p>
            <a:fld id="{14236C5A-3401-4556-9037-160DD74FB55B}" type="datetimeFigureOut">
              <a:rPr lang="en-GB" smtClean="0"/>
              <a:pPr/>
              <a:t>13/05/2015</a:t>
            </a:fld>
            <a:endParaRPr lang="en-GB"/>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22695"/>
            <a:ext cx="5408930" cy="4474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3663"/>
            <a:ext cx="2929837" cy="497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2" y="9443663"/>
            <a:ext cx="2929837" cy="497125"/>
          </a:xfrm>
          <a:prstGeom prst="rect">
            <a:avLst/>
          </a:prstGeom>
        </p:spPr>
        <p:txBody>
          <a:bodyPr vert="horz" lIns="91440" tIns="45720" rIns="91440" bIns="45720" rtlCol="0" anchor="b"/>
          <a:lstStyle>
            <a:lvl1pPr algn="r">
              <a:defRPr sz="1200"/>
            </a:lvl1pPr>
          </a:lstStyle>
          <a:p>
            <a:fld id="{6DDEFBF8-EAAA-4D08-AABC-F37A581B5F47}" type="slidenum">
              <a:rPr lang="en-GB" smtClean="0"/>
              <a:pPr/>
              <a:t>‹#›</a:t>
            </a:fld>
            <a:endParaRPr lang="en-GB"/>
          </a:p>
        </p:txBody>
      </p:sp>
    </p:spTree>
    <p:extLst>
      <p:ext uri="{BB962C8B-B14F-4D97-AF65-F5344CB8AC3E}">
        <p14:creationId xmlns:p14="http://schemas.microsoft.com/office/powerpoint/2010/main" val="338018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ME" sz="1200" kern="1200" baseline="0" dirty="0" smtClean="0">
                <a:solidFill>
                  <a:schemeClr val="tx1"/>
                </a:solidFill>
                <a:latin typeface="+mn-lt"/>
                <a:ea typeface="+mn-ea"/>
                <a:cs typeface="+mn-cs"/>
              </a:rPr>
              <a:t>-SUMPOR HEKSFLUORID</a:t>
            </a:r>
          </a:p>
          <a:p>
            <a:pPr marL="0" marR="0" indent="0" algn="l" defTabSz="914400" rtl="0" eaLnBrk="1" fontAlgn="auto" latinLnBrk="0" hangingPunct="1">
              <a:lnSpc>
                <a:spcPct val="100000"/>
              </a:lnSpc>
              <a:spcBef>
                <a:spcPts val="0"/>
              </a:spcBef>
              <a:spcAft>
                <a:spcPts val="0"/>
              </a:spcAft>
              <a:buClrTx/>
              <a:buSzTx/>
              <a:buFontTx/>
              <a:buNone/>
              <a:tabLst/>
              <a:defRPr/>
            </a:pPr>
            <a:r>
              <a:rPr lang="sr-Latn-ME" sz="1200" kern="1200" baseline="0" dirty="0" smtClean="0">
                <a:solidFill>
                  <a:schemeClr val="tx1"/>
                </a:solidFill>
                <a:latin typeface="+mn-lt"/>
                <a:ea typeface="+mn-ea"/>
                <a:cs typeface="+mn-cs"/>
              </a:rPr>
              <a:t>        -VIŠESTRUKO BOLJI IZOLATOR OD VAZDUHA </a:t>
            </a:r>
          </a:p>
          <a:p>
            <a:pPr marL="0" marR="0" indent="0" algn="l" defTabSz="914400" rtl="0" eaLnBrk="1" fontAlgn="auto" latinLnBrk="0" hangingPunct="1">
              <a:lnSpc>
                <a:spcPct val="100000"/>
              </a:lnSpc>
              <a:spcBef>
                <a:spcPts val="0"/>
              </a:spcBef>
              <a:spcAft>
                <a:spcPts val="0"/>
              </a:spcAft>
              <a:buClrTx/>
              <a:buSzTx/>
              <a:buFontTx/>
              <a:buNone/>
              <a:tabLst/>
              <a:defRPr/>
            </a:pPr>
            <a:r>
              <a:rPr lang="sr-Latn-ME" sz="1200" kern="1200" baseline="0" dirty="0" smtClean="0">
                <a:solidFill>
                  <a:schemeClr val="tx1"/>
                </a:solidFill>
                <a:latin typeface="+mn-lt"/>
                <a:ea typeface="+mn-ea"/>
                <a:cs typeface="+mn-cs"/>
              </a:rPr>
              <a:t>        -Osobina samoobnovljivosti</a:t>
            </a:r>
          </a:p>
          <a:p>
            <a:pPr marL="0" marR="0" indent="0" algn="l" defTabSz="914400" rtl="0" eaLnBrk="1" fontAlgn="auto" latinLnBrk="0" hangingPunct="1">
              <a:lnSpc>
                <a:spcPct val="100000"/>
              </a:lnSpc>
              <a:spcBef>
                <a:spcPts val="0"/>
              </a:spcBef>
              <a:spcAft>
                <a:spcPts val="0"/>
              </a:spcAft>
              <a:buClrTx/>
              <a:buSzTx/>
              <a:buFontTx/>
              <a:buNone/>
              <a:tabLst/>
              <a:defRPr/>
            </a:pPr>
            <a:r>
              <a:rPr lang="sr-Latn-ME" sz="1200" kern="1200" baseline="0" dirty="0" smtClean="0">
                <a:solidFill>
                  <a:schemeClr val="tx1"/>
                </a:solidFill>
                <a:latin typeface="+mn-lt"/>
                <a:ea typeface="+mn-ea"/>
                <a:cs typeface="+mn-cs"/>
              </a:rPr>
              <a:t>    PREPORUČUJE GA ZA PRIMJENU U ELEKTROENERGETICI</a:t>
            </a:r>
          </a:p>
        </p:txBody>
      </p:sp>
      <p:sp>
        <p:nvSpPr>
          <p:cNvPr id="4" name="Slide Number Placeholder 3"/>
          <p:cNvSpPr>
            <a:spLocks noGrp="1"/>
          </p:cNvSpPr>
          <p:nvPr>
            <p:ph type="sldNum" sz="quarter" idx="10"/>
          </p:nvPr>
        </p:nvSpPr>
        <p:spPr/>
        <p:txBody>
          <a:bodyPr/>
          <a:lstStyle/>
          <a:p>
            <a:fld id="{6DDEFBF8-EAAA-4D08-AABC-F37A581B5F47}"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endParaRPr lang="sr-Latn-B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DEFBF8-EAAA-4D08-AABC-F37A581B5F47}"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ME" dirty="0" smtClean="0"/>
              <a:t>NALAZI</a:t>
            </a:r>
            <a:r>
              <a:rPr lang="sr-Latn-ME" baseline="0" dirty="0" smtClean="0"/>
              <a:t> SE U DONJEM DJELU KUĆIŠTA NIJE ISPUNJEN GASOM I OŽE MU SE JEDNOSTAVNO PRISTUPITI RADI POVEĆANJA BROJA PRIKLJUČAKA</a:t>
            </a:r>
            <a:endParaRPr lang="en-GB" dirty="0"/>
          </a:p>
        </p:txBody>
      </p:sp>
      <p:sp>
        <p:nvSpPr>
          <p:cNvPr id="4" name="Slide Number Placeholder 3"/>
          <p:cNvSpPr>
            <a:spLocks noGrp="1"/>
          </p:cNvSpPr>
          <p:nvPr>
            <p:ph type="sldNum" sz="quarter" idx="10"/>
          </p:nvPr>
        </p:nvSpPr>
        <p:spPr/>
        <p:txBody>
          <a:bodyPr/>
          <a:lstStyle/>
          <a:p>
            <a:fld id="{6DDEFBF8-EAAA-4D08-AABC-F37A581B5F47}"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r>
              <a:rPr lang="sr-Latn-BA" sz="1200" kern="1200" dirty="0" smtClean="0">
                <a:solidFill>
                  <a:schemeClr val="tx1"/>
                </a:solidFill>
                <a:latin typeface="+mn-lt"/>
                <a:ea typeface="+mn-ea"/>
                <a:cs typeface="+mn-cs"/>
              </a:rPr>
              <a:t>U</a:t>
            </a:r>
            <a:r>
              <a:rPr lang="sr-Latn-BA" sz="1200" kern="1200" baseline="0" dirty="0" smtClean="0">
                <a:solidFill>
                  <a:schemeClr val="tx1"/>
                </a:solidFill>
                <a:latin typeface="+mn-lt"/>
                <a:ea typeface="+mn-ea"/>
                <a:cs typeface="+mn-cs"/>
              </a:rPr>
              <a:t> NISKONAPONSKOM ODJELJKU SE NALAZE MIKROPROCESORSKI DIGITALNI RELEJI, POMOĆU KOJI SE VRŠI UPRAVLJANJE I ZAŠTITA POSTROJENJA, DVIJE FUNKCIJE KOJE SE SVE VIŠE PREKLAPAJU. RELEJI OMOGUĆAVAJU DALJINSKU KOMUNIKACIJU I UPRAVLJANJE. TEŽEĆI POSTROJENJIM BEZ POSADE</a:t>
            </a:r>
            <a:endParaRPr lang="sr-Latn-B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DEFBF8-EAAA-4D08-AABC-F37A581B5F47}"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endParaRPr lang="sr-Latn-B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DEFBF8-EAAA-4D08-AABC-F37A581B5F47}"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sr-Latn-ME" sz="1200" kern="1200" baseline="0" dirty="0" smtClean="0">
                <a:solidFill>
                  <a:schemeClr val="tx1"/>
                </a:solidFill>
                <a:latin typeface="+mn-lt"/>
                <a:ea typeface="+mn-ea"/>
                <a:cs typeface="+mn-cs"/>
              </a:rPr>
              <a:t>DAKLE NAVEO SAM NEKE DOSTA ZNAČAJNE PROMJENE I INOVACIJE U PROJEKTOVANJU OVOG POSTROJENJA KOJE SU SE DESILE U RELATIVO KRATKOM VRMENU S OBZIROM DA </a:t>
            </a:r>
            <a:r>
              <a:rPr lang="vi-VN" sz="1200" kern="1200" baseline="0" dirty="0" smtClean="0">
                <a:solidFill>
                  <a:schemeClr val="tx1"/>
                </a:solidFill>
                <a:latin typeface="+mn-lt"/>
                <a:ea typeface="+mn-ea"/>
                <a:cs typeface="+mn-cs"/>
              </a:rPr>
              <a:t>Promjene u elektroenergetici nijesu toliko česte, zbog činjenice da je životni vijek visokonaponske opreme oko četrdeset godina. </a:t>
            </a:r>
            <a:endParaRPr lang="sr-Latn-ME" sz="1200" kern="1200" baseline="0" dirty="0" smtClean="0">
              <a:solidFill>
                <a:schemeClr val="tx1"/>
              </a:solidFill>
              <a:latin typeface="+mn-lt"/>
              <a:ea typeface="+mn-ea"/>
              <a:cs typeface="+mn-cs"/>
            </a:endParaRPr>
          </a:p>
          <a:p>
            <a:endParaRPr lang="sr-Latn-ME" sz="1200" kern="1200" baseline="0" dirty="0" smtClean="0">
              <a:solidFill>
                <a:schemeClr val="tx1"/>
              </a:solidFill>
              <a:latin typeface="+mn-lt"/>
              <a:ea typeface="+mn-ea"/>
              <a:cs typeface="+mn-cs"/>
            </a:endParaRPr>
          </a:p>
          <a:p>
            <a:r>
              <a:rPr lang="vi-VN" sz="1200" kern="1200" baseline="0" dirty="0" smtClean="0">
                <a:solidFill>
                  <a:schemeClr val="tx1"/>
                </a:solidFill>
                <a:latin typeface="+mn-lt"/>
                <a:ea typeface="+mn-ea"/>
                <a:cs typeface="+mn-cs"/>
              </a:rPr>
              <a:t> traga</a:t>
            </a:r>
            <a:r>
              <a:rPr lang="sr-Latn-ME" sz="1200" kern="1200" baseline="0" dirty="0" smtClean="0">
                <a:solidFill>
                  <a:schemeClr val="tx1"/>
                </a:solidFill>
                <a:latin typeface="+mn-lt"/>
                <a:ea typeface="+mn-ea"/>
                <a:cs typeface="+mn-cs"/>
              </a:rPr>
              <a:t> SE</a:t>
            </a:r>
            <a:r>
              <a:rPr lang="vi-VN" sz="1200" kern="1200" baseline="0" dirty="0" smtClean="0">
                <a:solidFill>
                  <a:schemeClr val="tx1"/>
                </a:solidFill>
                <a:latin typeface="+mn-lt"/>
                <a:ea typeface="+mn-ea"/>
                <a:cs typeface="+mn-cs"/>
              </a:rPr>
              <a:t> za novim materijalima koji bi imali još bolje iozolacione osobine što će se zatim odraziti i na veličinu, a time i na cijenu samog postrojenja. </a:t>
            </a:r>
            <a:endParaRPr lang="sr-Latn-ME" sz="1200" kern="1200" baseline="0" dirty="0" smtClean="0">
              <a:solidFill>
                <a:schemeClr val="tx1"/>
              </a:solidFill>
              <a:latin typeface="+mn-lt"/>
              <a:ea typeface="+mn-ea"/>
              <a:cs typeface="+mn-cs"/>
            </a:endParaRPr>
          </a:p>
          <a:p>
            <a:r>
              <a:rPr lang="vi-VN" sz="1200" kern="1200" baseline="0" dirty="0" smtClean="0">
                <a:solidFill>
                  <a:schemeClr val="tx1"/>
                </a:solidFill>
                <a:latin typeface="+mn-lt"/>
                <a:ea typeface="+mn-ea"/>
                <a:cs typeface="+mn-cs"/>
              </a:rPr>
              <a:t>Istražuju se prekidači koji nemaju pokretnih djelova </a:t>
            </a:r>
            <a:r>
              <a:rPr lang="sr-Latn-ME" sz="1200" kern="1200" baseline="0" dirty="0" smtClean="0">
                <a:solidFill>
                  <a:schemeClr val="tx1"/>
                </a:solidFill>
                <a:latin typeface="+mn-lt"/>
                <a:ea typeface="+mn-ea"/>
                <a:cs typeface="+mn-cs"/>
              </a:rPr>
              <a:t>A TIME NI </a:t>
            </a:r>
            <a:r>
              <a:rPr lang="vi-VN" sz="1200" kern="1200" baseline="0" dirty="0" smtClean="0">
                <a:solidFill>
                  <a:schemeClr val="tx1"/>
                </a:solidFill>
                <a:latin typeface="+mn-lt"/>
                <a:ea typeface="+mn-ea"/>
                <a:cs typeface="+mn-cs"/>
              </a:rPr>
              <a:t>niti kontaktne erozije - Trijaci. </a:t>
            </a:r>
            <a:endParaRPr lang="sr-Latn-ME" sz="1200" kern="1200" baseline="0" dirty="0" smtClean="0">
              <a:solidFill>
                <a:schemeClr val="tx1"/>
              </a:solidFill>
              <a:latin typeface="+mn-lt"/>
              <a:ea typeface="+mn-ea"/>
              <a:cs typeface="+mn-cs"/>
            </a:endParaRPr>
          </a:p>
          <a:p>
            <a:endParaRPr lang="sr-Latn-ME" sz="1200" kern="1200" baseline="0" dirty="0" smtClean="0">
              <a:solidFill>
                <a:schemeClr val="tx1"/>
              </a:solidFill>
              <a:latin typeface="+mn-lt"/>
              <a:ea typeface="+mn-ea"/>
              <a:cs typeface="+mn-cs"/>
            </a:endParaRPr>
          </a:p>
          <a:p>
            <a:r>
              <a:rPr lang="vi-VN" sz="1200" kern="1200" baseline="0" dirty="0" smtClean="0">
                <a:solidFill>
                  <a:schemeClr val="tx1"/>
                </a:solidFill>
                <a:latin typeface="+mn-lt"/>
                <a:ea typeface="+mn-ea"/>
                <a:cs typeface="+mn-cs"/>
              </a:rPr>
              <a:t>Razvijaju se novi proizvodni procesi koji boljim i efikasnijim načinom i bržom proizvodnjom smanjuju cijene proizvoda. </a:t>
            </a:r>
            <a:endParaRPr lang="sr-Latn-ME" sz="1200" kern="1200" baseline="0" dirty="0" smtClean="0">
              <a:solidFill>
                <a:schemeClr val="tx1"/>
              </a:solidFill>
              <a:latin typeface="+mn-lt"/>
              <a:ea typeface="+mn-ea"/>
              <a:cs typeface="+mn-cs"/>
            </a:endParaRPr>
          </a:p>
          <a:p>
            <a:endParaRPr lang="sr-Latn-ME" sz="1200" kern="1200" baseline="0" dirty="0" smtClean="0">
              <a:solidFill>
                <a:schemeClr val="tx1"/>
              </a:solidFill>
              <a:latin typeface="+mn-lt"/>
              <a:ea typeface="+mn-ea"/>
              <a:cs typeface="+mn-cs"/>
            </a:endParaRPr>
          </a:p>
          <a:p>
            <a:r>
              <a:rPr lang="vi-VN" sz="1200" kern="1200" baseline="0" dirty="0" smtClean="0">
                <a:solidFill>
                  <a:schemeClr val="tx1"/>
                </a:solidFill>
                <a:latin typeface="+mn-lt"/>
                <a:ea typeface="+mn-ea"/>
                <a:cs typeface="+mn-cs"/>
              </a:rPr>
              <a:t> pojava centralizovane zaštite koja će biti povezana sa svim jedinicama u okruženju i omogućavati njihovu komunikaciju, što će zaštiti dati globalni pogled na mrežu i omogućiti automatsku rekonfiguraciju iste pri nekim kvarovima u sistemu. </a:t>
            </a:r>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kern="1200" baseline="0" dirty="0" err="1" smtClean="0">
                <a:solidFill>
                  <a:schemeClr val="tx1"/>
                </a:solidFill>
                <a:latin typeface="+mn-lt"/>
                <a:ea typeface="+mn-ea"/>
                <a:cs typeface="+mn-cs"/>
              </a:rPr>
              <a:t>Zbog</a:t>
            </a:r>
            <a:r>
              <a:rPr lang="en-GB" sz="1200" kern="1200" baseline="0" dirty="0" smtClean="0">
                <a:solidFill>
                  <a:schemeClr val="tx1"/>
                </a:solidFill>
                <a:latin typeface="+mn-lt"/>
                <a:ea typeface="+mn-ea"/>
                <a:cs typeface="+mn-cs"/>
              </a:rPr>
              <a:t> toga se </a:t>
            </a:r>
            <a:r>
              <a:rPr lang="en-GB" sz="1200" kern="1200" baseline="0" dirty="0" err="1" smtClean="0">
                <a:solidFill>
                  <a:schemeClr val="tx1"/>
                </a:solidFill>
                <a:latin typeface="+mn-lt"/>
                <a:ea typeface="+mn-ea"/>
                <a:cs typeface="+mn-cs"/>
              </a:rPr>
              <a:t>kontinuirano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radi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na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modernizaciji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cjelokupnog</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distributivnog</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sistema</a:t>
            </a:r>
            <a:r>
              <a:rPr lang="en-GB" sz="1200" kern="1200" baseline="0" dirty="0" smtClean="0">
                <a:solidFill>
                  <a:schemeClr val="tx1"/>
                </a:solidFill>
                <a:latin typeface="+mn-lt"/>
                <a:ea typeface="+mn-ea"/>
                <a:cs typeface="+mn-cs"/>
              </a:rPr>
              <a:t>, a </a:t>
            </a:r>
            <a:r>
              <a:rPr lang="en-GB" sz="1200" kern="1200" baseline="0" dirty="0" err="1" smtClean="0">
                <a:solidFill>
                  <a:schemeClr val="tx1"/>
                </a:solidFill>
                <a:latin typeface="+mn-lt"/>
                <a:ea typeface="+mn-ea"/>
                <a:cs typeface="+mn-cs"/>
              </a:rPr>
              <a:t>najviše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pažnje</a:t>
            </a:r>
            <a:r>
              <a:rPr lang="en-GB" sz="1200" kern="1200" baseline="0" dirty="0" smtClean="0">
                <a:solidFill>
                  <a:schemeClr val="tx1"/>
                </a:solidFill>
                <a:latin typeface="+mn-lt"/>
                <a:ea typeface="+mn-ea"/>
                <a:cs typeface="+mn-cs"/>
              </a:rPr>
              <a:t> se </a:t>
            </a:r>
            <a:r>
              <a:rPr lang="en-GB" sz="1200" kern="1200" baseline="0" dirty="0" err="1" smtClean="0">
                <a:solidFill>
                  <a:schemeClr val="tx1"/>
                </a:solidFill>
                <a:latin typeface="+mn-lt"/>
                <a:ea typeface="+mn-ea"/>
                <a:cs typeface="+mn-cs"/>
              </a:rPr>
              <a:t>posvećuje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prvenstveno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srednjenaponskim</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postrojenjima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Savremene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tendencije</a:t>
            </a:r>
            <a:r>
              <a:rPr lang="en-GB" sz="1200" kern="1200" baseline="0" dirty="0" smtClean="0">
                <a:solidFill>
                  <a:schemeClr val="tx1"/>
                </a:solidFill>
                <a:latin typeface="+mn-lt"/>
                <a:ea typeface="+mn-ea"/>
                <a:cs typeface="+mn-cs"/>
              </a:rPr>
              <a:t> u </a:t>
            </a:r>
            <a:r>
              <a:rPr lang="en-GB" sz="1200" kern="1200" baseline="0" dirty="0" err="1" smtClean="0">
                <a:solidFill>
                  <a:schemeClr val="tx1"/>
                </a:solidFill>
                <a:latin typeface="+mn-lt"/>
                <a:ea typeface="+mn-ea"/>
                <a:cs typeface="+mn-cs"/>
              </a:rPr>
              <a:t>razvoju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srednjenaponskih</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postrojenja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usmjerene</a:t>
            </a:r>
            <a:r>
              <a:rPr lang="en-GB" sz="1200" kern="1200" baseline="0" dirty="0" smtClean="0">
                <a:solidFill>
                  <a:schemeClr val="tx1"/>
                </a:solidFill>
                <a:latin typeface="+mn-lt"/>
                <a:ea typeface="+mn-ea"/>
                <a:cs typeface="+mn-cs"/>
              </a:rPr>
              <a:t> ka </a:t>
            </a:r>
            <a:r>
              <a:rPr lang="en-GB" sz="1200" kern="1200" baseline="0" dirty="0" err="1" smtClean="0">
                <a:solidFill>
                  <a:schemeClr val="tx1"/>
                </a:solidFill>
                <a:latin typeface="+mn-lt"/>
                <a:ea typeface="+mn-ea"/>
                <a:cs typeface="+mn-cs"/>
              </a:rPr>
              <a:t>ostvarivanju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kompaktnosti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modularnosti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aparature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značajne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redukcije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prostora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pouzdanosti</a:t>
            </a:r>
            <a:r>
              <a:rPr lang="en-GB" sz="1200" kern="1200" baseline="0" dirty="0" smtClean="0">
                <a:solidFill>
                  <a:schemeClr val="tx1"/>
                </a:solidFill>
                <a:latin typeface="+mn-lt"/>
                <a:ea typeface="+mn-ea"/>
                <a:cs typeface="+mn-cs"/>
              </a:rPr>
              <a:t> u </a:t>
            </a:r>
            <a:r>
              <a:rPr lang="en-GB" sz="1200" kern="1200" baseline="0" dirty="0" err="1" smtClean="0">
                <a:solidFill>
                  <a:schemeClr val="tx1"/>
                </a:solidFill>
                <a:latin typeface="+mn-lt"/>
                <a:ea typeface="+mn-ea"/>
                <a:cs typeface="+mn-cs"/>
              </a:rPr>
              <a:t>pogonu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sigurnosti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osoblje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koje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rukuje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aparaturom</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zatim</a:t>
            </a:r>
            <a:r>
              <a:rPr lang="en-GB" sz="1200" kern="1200" baseline="0" dirty="0" smtClean="0">
                <a:solidFill>
                  <a:schemeClr val="tx1"/>
                </a:solidFill>
                <a:latin typeface="+mn-lt"/>
                <a:ea typeface="+mn-ea"/>
                <a:cs typeface="+mn-cs"/>
              </a:rPr>
              <a:t> se </a:t>
            </a:r>
            <a:r>
              <a:rPr lang="en-GB" sz="1200" kern="1200" baseline="0" dirty="0" err="1" smtClean="0">
                <a:solidFill>
                  <a:schemeClr val="tx1"/>
                </a:solidFill>
                <a:latin typeface="+mn-lt"/>
                <a:ea typeface="+mn-ea"/>
                <a:cs typeface="+mn-cs"/>
              </a:rPr>
              <a:t>teži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inteligentnim</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postrojenjima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koja</a:t>
            </a:r>
            <a:r>
              <a:rPr lang="en-GB" sz="1200" kern="1200" baseline="0" dirty="0" smtClean="0">
                <a:solidFill>
                  <a:schemeClr val="tx1"/>
                </a:solidFill>
                <a:latin typeface="+mn-lt"/>
                <a:ea typeface="+mn-ea"/>
                <a:cs typeface="+mn-cs"/>
              </a:rPr>
              <a:t> bi </a:t>
            </a:r>
            <a:r>
              <a:rPr lang="en-GB" sz="1200" kern="1200" baseline="0" dirty="0" err="1" smtClean="0">
                <a:solidFill>
                  <a:schemeClr val="tx1"/>
                </a:solidFill>
                <a:latin typeface="+mn-lt"/>
                <a:ea typeface="+mn-ea"/>
                <a:cs typeface="+mn-cs"/>
              </a:rPr>
              <a:t>upravljala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distributivnim</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sistemom</a:t>
            </a:r>
            <a:r>
              <a:rPr lang="en-GB" sz="1200" kern="1200" baseline="0" dirty="0" smtClean="0">
                <a:solidFill>
                  <a:schemeClr val="tx1"/>
                </a:solidFill>
                <a:latin typeface="+mn-lt"/>
                <a:ea typeface="+mn-ea"/>
                <a:cs typeface="+mn-cs"/>
              </a:rPr>
              <a:t>, a </a:t>
            </a:r>
            <a:r>
              <a:rPr lang="en-GB" sz="1200" kern="1200" baseline="0" dirty="0" err="1" smtClean="0">
                <a:solidFill>
                  <a:schemeClr val="tx1"/>
                </a:solidFill>
                <a:latin typeface="+mn-lt"/>
                <a:ea typeface="+mn-ea"/>
                <a:cs typeface="+mn-cs"/>
              </a:rPr>
              <a:t>koja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na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kraju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moraju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biti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ekološki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kompatibilna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od</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proizvodnje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preko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eksploatacije</a:t>
            </a:r>
            <a:r>
              <a:rPr lang="en-GB" sz="1200" kern="1200" baseline="0" dirty="0" smtClean="0">
                <a:solidFill>
                  <a:schemeClr val="tx1"/>
                </a:solidFill>
                <a:latin typeface="+mn-lt"/>
                <a:ea typeface="+mn-ea"/>
                <a:cs typeface="+mn-cs"/>
              </a:rPr>
              <a:t> pa do </a:t>
            </a:r>
            <a:r>
              <a:rPr lang="en-GB" sz="1200" kern="1200" baseline="0" dirty="0" err="1" smtClean="0">
                <a:solidFill>
                  <a:schemeClr val="tx1"/>
                </a:solidFill>
                <a:latin typeface="+mn-lt"/>
                <a:ea typeface="+mn-ea"/>
                <a:cs typeface="+mn-cs"/>
              </a:rPr>
              <a:t>krajnjeg</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odlaganja</a:t>
            </a:r>
            <a:r>
              <a:rPr lang="en-GB" sz="120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DDEFBF8-EAAA-4D08-AABC-F37A581B5F47}"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ME" sz="1200" kern="1200" baseline="0" dirty="0" smtClean="0">
                <a:solidFill>
                  <a:schemeClr val="tx1"/>
                </a:solidFill>
                <a:latin typeface="+mn-lt"/>
                <a:ea typeface="+mn-ea"/>
                <a:cs typeface="+mn-cs"/>
              </a:rPr>
              <a:t>P</a:t>
            </a:r>
            <a:r>
              <a:rPr lang="vi-VN" sz="1200" kern="1200" baseline="0" dirty="0" smtClean="0">
                <a:solidFill>
                  <a:schemeClr val="tx1"/>
                </a:solidFill>
                <a:latin typeface="+mn-lt"/>
                <a:ea typeface="+mn-ea"/>
                <a:cs typeface="+mn-cs"/>
              </a:rPr>
              <a:t>ostrojenja predstavljaju čvorna mjesta u mreži tako su i njegovi elementi izloženi poremećajima koji se javljaju u sistemu. Analiza tih poremećaja se može vršiti pomoću programskog paketa MATLAB Simulink. U ovom paketu su već formirani pojedini elementi sa mogućnošću podešavanja parametara koji ih karakterišu. Modelovanjem u ovom programu postrojenje se može posmatrati kao cjelina i moguće je analizirati uticaje raznih abnormalnosti na njegove komponente. Jedna od osobina Simulinka jeste mogućnost pravljenja blokova, odnosno podsistema i to takvih da imaju iste osobine kao i već ugrađeni blokovi. Ovaj postupak se zove maskiranje, i on omogućava da se napravi cjelokupno postrojenje u vidu bloka, kao jedan podsistem u kome se nalaze njegovi sastavni djelovi. Realizacija podsistema postrojenja će biti prikazana na primjeru prekidačkog polja čija je šema data na slici 9 (a). U novootvoreno polje u Simulinku, treba modelovati šemu prekidačke ćelije, kao na slici 9 (b) i zatim u kartici Edit izabrati Create Subsystem. </a:t>
            </a:r>
            <a:endParaRPr lang="sr-Latn-ME" sz="1200" kern="1200" baseline="0" dirty="0" smtClean="0">
              <a:solidFill>
                <a:schemeClr val="tx1"/>
              </a:solidFill>
              <a:latin typeface="+mn-lt"/>
              <a:ea typeface="+mn-ea"/>
              <a:cs typeface="+mn-cs"/>
            </a:endParaRPr>
          </a:p>
          <a:p>
            <a:r>
              <a:rPr lang="vi-VN" sz="1200" kern="1200" baseline="0" dirty="0" smtClean="0">
                <a:solidFill>
                  <a:schemeClr val="tx1"/>
                </a:solidFill>
                <a:latin typeface="+mn-lt"/>
                <a:ea typeface="+mn-ea"/>
                <a:cs typeface="+mn-cs"/>
              </a:rPr>
              <a:t>Kada je šema modelovana i podsistem napravljen može se početi sa pravljenjem njegove maske pomoću Mask Editor, korisničkog interfejsa u kojem će se specificirati kako maska treba da izgleda. Mask Editor ima četiri kartice u sebi. Svaka kartica se koristi za specificiranje određenog aspekta maske. U kartici Documentation se formira izgled prozora za dijalog, slika 10.  </a:t>
            </a:r>
          </a:p>
          <a:p>
            <a:r>
              <a:rPr lang="vi-VN" sz="1200" kern="1200" baseline="0" dirty="0" smtClean="0">
                <a:solidFill>
                  <a:schemeClr val="tx1"/>
                </a:solidFill>
                <a:latin typeface="+mn-lt"/>
                <a:ea typeface="+mn-ea"/>
                <a:cs typeface="+mn-cs"/>
              </a:rPr>
              <a:t> 8 </a:t>
            </a:r>
          </a:p>
          <a:p>
            <a:r>
              <a:rPr lang="vi-VN" sz="1200" kern="1200" baseline="0" dirty="0" smtClean="0">
                <a:solidFill>
                  <a:schemeClr val="tx1"/>
                </a:solidFill>
                <a:latin typeface="+mn-lt"/>
                <a:ea typeface="+mn-ea"/>
                <a:cs typeface="+mn-cs"/>
              </a:rPr>
              <a:t> Zatim pomoću kartice Parameters se definiše koji su potrebni parametri i na koje se elemente u podsistemu oni odnose. Svi parametri koji su zahtjevani od strane bloka, i koji se unose preko prozora za dijalog, se zapravo prenose na elemente koji se nalaze unutar maskiranog podsistema, slika 11.   Izgled maske se definiše preko preko Icon &amp; Ports kartice koja dozvoljava da maska bude slika, tekst, itd. Kako se podešava svaka od njih dato je u donjem djelu kartice. Lice maske može biti jednopolna šema, slika 12 ili izgled postrojenja, slika 14.   U kartici Initialization se unosi kod koji se mora izvršiti kada krene startovanje simulacije. To su parametri unutar maskiranog podsistema koji nijesu uneseni direktno od strane korisnika već su izvedeni iz parametara koje je korisnik unio. </a:t>
            </a:r>
            <a:endParaRPr lang="sr-Latn-ME" sz="1200" kern="1200" baseline="0" dirty="0" smtClean="0">
              <a:solidFill>
                <a:schemeClr val="tx1"/>
              </a:solidFill>
              <a:latin typeface="+mn-lt"/>
              <a:ea typeface="+mn-ea"/>
              <a:cs typeface="+mn-cs"/>
            </a:endParaRPr>
          </a:p>
          <a:p>
            <a:r>
              <a:rPr lang="sr-Latn-ME" sz="1200" kern="1200" baseline="0" dirty="0" smtClean="0">
                <a:solidFill>
                  <a:schemeClr val="tx1"/>
                </a:solidFill>
                <a:latin typeface="+mn-lt"/>
                <a:ea typeface="+mn-ea"/>
                <a:cs typeface="+mn-cs"/>
              </a:rPr>
              <a:t> Posebnu pažnju treba obratiti na elemente koji predstavljaju strujni i naponski transformator. Oni su modelovani običnim transformatorima, a da njihov prenosni odnos ne bi uticao na tačno pokazivanje naponskih i strujnih signala neophodno je poništiti prenosni odnos u voltmetru, čime se uslovno rečeno vrši njegovo “baždarenje”, slika 13.    Poslednja slika prikazuje konačan izgled postrojenja kao gotovog podsistema, slika jednopolne šeme je zamijenjena sa slikom postrojenja. Prikazan je i prozor za dijalog kao i prikaz naponskog i strujnog signala, slika 14. </a:t>
            </a:r>
          </a:p>
          <a:p>
            <a:endParaRPr lang="sr-Latn-ME" sz="1200" kern="1200" baseline="0" dirty="0" smtClean="0">
              <a:solidFill>
                <a:schemeClr val="tx1"/>
              </a:solidFill>
              <a:latin typeface="+mn-lt"/>
              <a:ea typeface="+mn-ea"/>
              <a:cs typeface="+mn-cs"/>
            </a:endParaRPr>
          </a:p>
          <a:p>
            <a:r>
              <a:rPr lang="vi-VN" sz="1200" kern="1200" baseline="0" dirty="0" smtClean="0">
                <a:solidFill>
                  <a:schemeClr val="tx1"/>
                </a:solidFill>
                <a:latin typeface="+mn-lt"/>
                <a:ea typeface="+mn-ea"/>
                <a:cs typeface="+mn-cs"/>
              </a:rPr>
              <a:t>U ovom poglavlju je prikazano kako se može modelovati rasklopno postrojenje koristeći mogućnost pravljenja blokova i ,,maskiranja” istih u programskom paketu Matlab - Simulink. </a:t>
            </a:r>
            <a:r>
              <a:rPr lang="en-GB" sz="1200" kern="1200" baseline="0" dirty="0" smtClean="0">
                <a:solidFill>
                  <a:schemeClr val="tx1"/>
                </a:solidFill>
                <a:latin typeface="+mn-lt"/>
                <a:ea typeface="+mn-ea"/>
                <a:cs typeface="+mn-cs"/>
              </a:rPr>
              <a:t>On </a:t>
            </a:r>
            <a:r>
              <a:rPr lang="en-GB" sz="1200" kern="1200" baseline="0" dirty="0" err="1" smtClean="0">
                <a:solidFill>
                  <a:schemeClr val="tx1"/>
                </a:solidFill>
                <a:latin typeface="+mn-lt"/>
                <a:ea typeface="+mn-ea"/>
                <a:cs typeface="+mn-cs"/>
              </a:rPr>
              <a:t>ima</a:t>
            </a:r>
            <a:r>
              <a:rPr lang="vi-VN" sz="1200" kern="1200" baseline="0" dirty="0" smtClean="0">
                <a:solidFill>
                  <a:schemeClr val="tx1"/>
                </a:solidFill>
                <a:latin typeface="+mn-lt"/>
                <a:ea typeface="+mn-ea"/>
                <a:cs typeface="+mn-cs"/>
              </a:rPr>
              <a:t> ist</a:t>
            </a:r>
            <a:r>
              <a:rPr lang="en-GB" sz="1200" kern="1200" baseline="0" dirty="0" smtClean="0">
                <a:solidFill>
                  <a:schemeClr val="tx1"/>
                </a:solidFill>
                <a:latin typeface="+mn-lt"/>
                <a:ea typeface="+mn-ea"/>
                <a:cs typeface="+mn-cs"/>
              </a:rPr>
              <a:t>e </a:t>
            </a:r>
            <a:r>
              <a:rPr lang="vi-VN" sz="1200" kern="1200" baseline="0" dirty="0" smtClean="0">
                <a:solidFill>
                  <a:schemeClr val="tx1"/>
                </a:solidFill>
                <a:latin typeface="+mn-lt"/>
                <a:ea typeface="+mn-ea"/>
                <a:cs typeface="+mn-cs"/>
              </a:rPr>
              <a:t>osobine kao i već ugrađeni blokovi. </a:t>
            </a:r>
            <a:r>
              <a:rPr lang="en-GB" sz="1200" kern="1200" baseline="0" dirty="0" err="1" smtClean="0">
                <a:solidFill>
                  <a:schemeClr val="tx1"/>
                </a:solidFill>
                <a:latin typeface="+mn-lt"/>
                <a:ea typeface="+mn-ea"/>
                <a:cs typeface="+mn-cs"/>
              </a:rPr>
              <a:t>Njegova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konfiguracija</a:t>
            </a:r>
            <a:r>
              <a:rPr lang="en-GB" sz="1200" kern="1200" baseline="0" dirty="0" smtClean="0">
                <a:solidFill>
                  <a:schemeClr val="tx1"/>
                </a:solidFill>
                <a:latin typeface="+mn-lt"/>
                <a:ea typeface="+mn-ea"/>
                <a:cs typeface="+mn-cs"/>
              </a:rPr>
              <a:t> se </a:t>
            </a:r>
            <a:r>
              <a:rPr lang="en-GB" sz="1200" kern="1200" baseline="0" dirty="0" err="1" smtClean="0">
                <a:solidFill>
                  <a:schemeClr val="tx1"/>
                </a:solidFill>
                <a:latin typeface="+mn-lt"/>
                <a:ea typeface="+mn-ea"/>
                <a:cs typeface="+mn-cs"/>
              </a:rPr>
              <a:t>vrsi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preko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prozora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za</a:t>
            </a:r>
            <a:r>
              <a:rPr lang="vi-VN" sz="1200" kern="1200" baseline="0" dirty="0" smtClean="0">
                <a:solidFill>
                  <a:schemeClr val="tx1"/>
                </a:solidFill>
                <a:latin typeface="+mn-lt"/>
                <a:ea typeface="+mn-ea"/>
                <a:cs typeface="+mn-cs"/>
              </a:rPr>
              <a:t> dijalog koji omogućava da se specificiraju parametri bloka, odnosno njegovih sastavnih djelova. </a:t>
            </a:r>
            <a:r>
              <a:rPr lang="en-GB" sz="1200" kern="1200" baseline="0" dirty="0" smtClean="0">
                <a:solidFill>
                  <a:schemeClr val="tx1"/>
                </a:solidFill>
                <a:latin typeface="+mn-lt"/>
                <a:ea typeface="+mn-ea"/>
                <a:cs typeface="+mn-cs"/>
              </a:rPr>
              <a:t>Ti </a:t>
            </a:r>
            <a:r>
              <a:rPr lang="en-GB" sz="1200" kern="1200" baseline="0" dirty="0" err="1" smtClean="0">
                <a:solidFill>
                  <a:schemeClr val="tx1"/>
                </a:solidFill>
                <a:latin typeface="+mn-lt"/>
                <a:ea typeface="+mn-ea"/>
                <a:cs typeface="+mn-cs"/>
              </a:rPr>
              <a:t>sastavni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djelovi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zapravo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blokovi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koji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vec</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postoje</a:t>
            </a:r>
            <a:r>
              <a:rPr lang="en-GB" sz="1200" kern="1200" baseline="0" dirty="0" smtClean="0">
                <a:solidFill>
                  <a:schemeClr val="tx1"/>
                </a:solidFill>
                <a:latin typeface="+mn-lt"/>
                <a:ea typeface="+mn-ea"/>
                <a:cs typeface="+mn-cs"/>
              </a:rPr>
              <a:t> u </a:t>
            </a:r>
            <a:r>
              <a:rPr lang="en-GB" sz="1200" kern="1200" baseline="0" dirty="0" err="1" smtClean="0">
                <a:solidFill>
                  <a:schemeClr val="tx1"/>
                </a:solidFill>
                <a:latin typeface="+mn-lt"/>
                <a:ea typeface="+mn-ea"/>
                <a:cs typeface="+mn-cs"/>
              </a:rPr>
              <a:t>simulinku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Gornji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ulazi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izlazi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predstavljaju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sabirnicu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tako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da</a:t>
            </a:r>
            <a:r>
              <a:rPr lang="en-GB" sz="1200" kern="1200" baseline="0" dirty="0" smtClean="0">
                <a:solidFill>
                  <a:schemeClr val="tx1"/>
                </a:solidFill>
                <a:latin typeface="+mn-lt"/>
                <a:ea typeface="+mn-ea"/>
                <a:cs typeface="+mn-cs"/>
              </a:rPr>
              <a:t> se </a:t>
            </a:r>
            <a:r>
              <a:rPr lang="en-GB" sz="1200" kern="1200" baseline="0" dirty="0" err="1" smtClean="0">
                <a:solidFill>
                  <a:schemeClr val="tx1"/>
                </a:solidFill>
                <a:latin typeface="+mn-lt"/>
                <a:ea typeface="+mn-ea"/>
                <a:cs typeface="+mn-cs"/>
              </a:rPr>
              <a:t>moze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povezati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susjednim</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mjernim</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ili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nekim</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drugim</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poljem</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Naredna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dva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prekidaca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prikazuju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rastavljac</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zemljospojnik</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ciji</a:t>
            </a:r>
            <a:r>
              <a:rPr lang="en-GB" sz="1200" kern="1200" baseline="0" dirty="0" smtClean="0">
                <a:solidFill>
                  <a:schemeClr val="tx1"/>
                </a:solidFill>
                <a:latin typeface="+mn-lt"/>
                <a:ea typeface="+mn-ea"/>
                <a:cs typeface="+mn-cs"/>
              </a:rPr>
              <a:t> se </a:t>
            </a:r>
            <a:r>
              <a:rPr lang="en-GB" sz="1200" kern="1200" baseline="0" dirty="0" err="1" smtClean="0">
                <a:solidFill>
                  <a:schemeClr val="tx1"/>
                </a:solidFill>
                <a:latin typeface="+mn-lt"/>
                <a:ea typeface="+mn-ea"/>
                <a:cs typeface="+mn-cs"/>
              </a:rPr>
              <a:t>polozaj</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preko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prozora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za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dijalog</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podesava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Ovo</a:t>
            </a:r>
            <a:r>
              <a:rPr lang="en-GB" sz="1200" kern="1200" baseline="0" dirty="0" smtClean="0">
                <a:solidFill>
                  <a:schemeClr val="tx1"/>
                </a:solidFill>
                <a:latin typeface="+mn-lt"/>
                <a:ea typeface="+mn-ea"/>
                <a:cs typeface="+mn-cs"/>
              </a:rPr>
              <a:t> je </a:t>
            </a:r>
            <a:r>
              <a:rPr lang="en-GB" sz="1200" kern="1200" baseline="0" dirty="0" err="1" smtClean="0">
                <a:solidFill>
                  <a:schemeClr val="tx1"/>
                </a:solidFill>
                <a:latin typeface="+mn-lt"/>
                <a:ea typeface="+mn-ea"/>
                <a:cs typeface="+mn-cs"/>
              </a:rPr>
              <a:t>prekidac</a:t>
            </a:r>
            <a:r>
              <a:rPr lang="en-GB" sz="1200" kern="1200" baseline="0" dirty="0" smtClean="0">
                <a:solidFill>
                  <a:schemeClr val="tx1"/>
                </a:solidFill>
                <a:latin typeface="+mn-lt"/>
                <a:ea typeface="+mn-ea"/>
                <a:cs typeface="+mn-cs"/>
              </a:rPr>
              <a:t>, u </a:t>
            </a:r>
            <a:r>
              <a:rPr lang="en-GB" sz="1200" kern="1200" baseline="0" dirty="0" err="1" smtClean="0">
                <a:solidFill>
                  <a:schemeClr val="tx1"/>
                </a:solidFill>
                <a:latin typeface="+mn-lt"/>
                <a:ea typeface="+mn-ea"/>
                <a:cs typeface="+mn-cs"/>
              </a:rPr>
              <a:t>postrojenju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smo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stavili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da</a:t>
            </a:r>
            <a:r>
              <a:rPr lang="en-GB" sz="1200" kern="1200" baseline="0" dirty="0" smtClean="0">
                <a:solidFill>
                  <a:schemeClr val="tx1"/>
                </a:solidFill>
                <a:latin typeface="+mn-lt"/>
                <a:ea typeface="+mn-ea"/>
                <a:cs typeface="+mn-cs"/>
              </a:rPr>
              <a:t> je </a:t>
            </a:r>
            <a:r>
              <a:rPr lang="en-GB" sz="1200" kern="1200" baseline="0" dirty="0" err="1" smtClean="0">
                <a:solidFill>
                  <a:schemeClr val="tx1"/>
                </a:solidFill>
                <a:latin typeface="+mn-lt"/>
                <a:ea typeface="+mn-ea"/>
                <a:cs typeface="+mn-cs"/>
              </a:rPr>
              <a:t>njegov</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inicijalni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polozaj</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jedini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koji</a:t>
            </a:r>
            <a:r>
              <a:rPr lang="en-GB" sz="1200" kern="1200" baseline="0" dirty="0" smtClean="0">
                <a:solidFill>
                  <a:schemeClr val="tx1"/>
                </a:solidFill>
                <a:latin typeface="+mn-lt"/>
                <a:ea typeface="+mn-ea"/>
                <a:cs typeface="+mn-cs"/>
              </a:rPr>
              <a:t> se </a:t>
            </a:r>
            <a:r>
              <a:rPr lang="en-GB" sz="1200" kern="1200" baseline="0" dirty="0" err="1" smtClean="0">
                <a:solidFill>
                  <a:schemeClr val="tx1"/>
                </a:solidFill>
                <a:latin typeface="+mn-lt"/>
                <a:ea typeface="+mn-ea"/>
                <a:cs typeface="+mn-cs"/>
              </a:rPr>
              <a:t>podesava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eto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mozda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smo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trebali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radni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ciklus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Mjerenje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struje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napona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a:t>
            </a:r>
            <a:r>
              <a:rPr lang="en-GB" sz="1200" kern="1200" baseline="0" dirty="0" smtClean="0">
                <a:solidFill>
                  <a:schemeClr val="tx1"/>
                </a:solidFill>
                <a:latin typeface="+mn-lt"/>
                <a:ea typeface="+mn-ea"/>
                <a:cs typeface="+mn-cs"/>
              </a:rPr>
              <a:t> u </a:t>
            </a:r>
            <a:r>
              <a:rPr lang="en-GB" sz="1200" kern="1200" baseline="0" dirty="0" err="1" smtClean="0">
                <a:solidFill>
                  <a:schemeClr val="tx1"/>
                </a:solidFill>
                <a:latin typeface="+mn-lt"/>
                <a:ea typeface="+mn-ea"/>
                <a:cs typeface="+mn-cs"/>
              </a:rPr>
              <a:t>najdonjem</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djelu</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kao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kod</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postrojenja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priklju;ni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dio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za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opterecenje</a:t>
            </a:r>
            <a:r>
              <a:rPr lang="en-GB" sz="1200" kern="1200" baseline="0" dirty="0" smtClean="0">
                <a:solidFill>
                  <a:schemeClr val="tx1"/>
                </a:solidFill>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6DDEFBF8-EAAA-4D08-AABC-F37A581B5F47}" type="slidenum">
              <a:rPr lang="en-GB" smtClean="0"/>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indent="0">
              <a:buNone/>
            </a:pPr>
            <a:r>
              <a:rPr lang="sr-Latn-ME" sz="1200" kern="1200" dirty="0" smtClean="0">
                <a:solidFill>
                  <a:schemeClr val="tx1"/>
                </a:solidFill>
                <a:latin typeface="+mn-lt"/>
                <a:ea typeface="+mn-ea"/>
                <a:cs typeface="+mn-cs"/>
              </a:rPr>
              <a:t>OD 1930 DO DANAS VELIKE</a:t>
            </a:r>
            <a:r>
              <a:rPr lang="sr-Latn-ME" sz="1200" kern="1200" baseline="0" dirty="0" smtClean="0">
                <a:solidFill>
                  <a:schemeClr val="tx1"/>
                </a:solidFill>
                <a:latin typeface="+mn-lt"/>
                <a:ea typeface="+mn-ea"/>
                <a:cs typeface="+mn-cs"/>
              </a:rPr>
              <a:t> IZMJENE SU SE DESILE</a:t>
            </a:r>
            <a:endParaRPr lang="sr-Latn-ME" sz="1200" kern="1200" dirty="0" smtClean="0">
              <a:solidFill>
                <a:schemeClr val="tx1"/>
              </a:solidFill>
              <a:latin typeface="+mn-lt"/>
              <a:ea typeface="+mn-ea"/>
              <a:cs typeface="+mn-cs"/>
            </a:endParaRPr>
          </a:p>
          <a:p>
            <a:pPr marL="0" indent="0">
              <a:buNone/>
            </a:pPr>
            <a:r>
              <a:rPr lang="sr-Latn-ME" sz="1200" kern="1200" dirty="0" smtClean="0">
                <a:solidFill>
                  <a:schemeClr val="tx1"/>
                </a:solidFill>
                <a:latin typeface="+mn-lt"/>
                <a:ea typeface="+mn-ea"/>
                <a:cs typeface="+mn-cs"/>
              </a:rPr>
              <a:t>OD</a:t>
            </a:r>
            <a:r>
              <a:rPr lang="sr-Latn-ME" sz="1200" kern="1200" baseline="0" dirty="0" smtClean="0">
                <a:solidFill>
                  <a:schemeClr val="tx1"/>
                </a:solidFill>
                <a:latin typeface="+mn-lt"/>
                <a:ea typeface="+mn-ea"/>
                <a:cs typeface="+mn-cs"/>
              </a:rPr>
              <a:t> OTVRENIH POSTROJENJA SA ULJNIM PREKIDAČIMA I VEOMA NISKIM STEPENOM BEZBJEDNOSTI PREKO METALOM OKLOPLJENIH POSTROJENJA SA MALOULJNIM I VAZDUŠNIM PREKIDAČIMA, A KASNIJE I SF6 I VAKUUMSKIM PREKIDAČIMA DOŠLO SE DO SAVREMENIH MODERNIH POSTROJENJA KOJA MOGU ČAK DA PODENSU UNUTRAŠNJU POJAVU LUKA I KOJA  SU VRLO BEZBJEDNA. PARALELEAN RAZVOJ SVIH SASTAVNIH ELEMENATA JE BIO NEOPHODAN DA BI GASOM IZOLOVANO POSTROJENJE BILO FUNKCIONALNO KAO CIJELINA.</a:t>
            </a: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DEFBF8-EAAA-4D08-AABC-F37A581B5F47}"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200" kern="1200" dirty="0" smtClean="0">
                <a:solidFill>
                  <a:schemeClr val="tx1"/>
                </a:solidFill>
                <a:latin typeface="+mn-lt"/>
                <a:ea typeface="+mn-ea"/>
                <a:cs typeface="+mn-cs"/>
              </a:rPr>
              <a:t>OVDJE SU DATI ZAHTJEVI KOJI SU PODSTAKLI RAZVOJ SF6 POSTROJENJA KOJA</a:t>
            </a:r>
            <a:r>
              <a:rPr lang="sr-Latn-BA" sz="1200" kern="1200" baseline="0" dirty="0" smtClean="0">
                <a:solidFill>
                  <a:schemeClr val="tx1"/>
                </a:solidFill>
                <a:latin typeface="+mn-lt"/>
                <a:ea typeface="+mn-ea"/>
                <a:cs typeface="+mn-cs"/>
              </a:rPr>
              <a:t> IH U POTPUNOSTI ZADOVOLJAVAJU.</a:t>
            </a:r>
          </a:p>
          <a:p>
            <a:pPr marL="0" marR="0" indent="0" algn="l" defTabSz="914400" rtl="0" eaLnBrk="1" fontAlgn="auto" latinLnBrk="0" hangingPunct="1">
              <a:lnSpc>
                <a:spcPct val="100000"/>
              </a:lnSpc>
              <a:spcBef>
                <a:spcPts val="0"/>
              </a:spcBef>
              <a:spcAft>
                <a:spcPts val="0"/>
              </a:spcAft>
              <a:buClrTx/>
              <a:buSzTx/>
              <a:buFontTx/>
              <a:buNone/>
              <a:tabLst/>
              <a:defRPr/>
            </a:pPr>
            <a:r>
              <a:rPr lang="sr-Latn-BA"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Zahvaljujući</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dobrim</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izolacionim</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osobinama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gasa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dimenzije</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postrojenja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su</a:t>
            </a:r>
            <a:r>
              <a:rPr lang="en-GB" sz="1200" b="1" kern="1200" dirty="0" smtClean="0">
                <a:solidFill>
                  <a:schemeClr val="tx1"/>
                </a:solidFill>
                <a:latin typeface="+mn-lt"/>
                <a:ea typeface="+mn-ea"/>
                <a:cs typeface="+mn-cs"/>
              </a:rPr>
              <a:t> 3 - 10 </a:t>
            </a:r>
            <a:r>
              <a:rPr lang="en-GB" sz="1200" b="1" kern="1200" dirty="0" err="1" smtClean="0">
                <a:solidFill>
                  <a:schemeClr val="tx1"/>
                </a:solidFill>
                <a:latin typeface="+mn-lt"/>
                <a:ea typeface="+mn-ea"/>
                <a:cs typeface="+mn-cs"/>
              </a:rPr>
              <a:t>puta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manje</a:t>
            </a:r>
            <a:r>
              <a:rPr lang="en-GB" sz="1200" b="1" kern="1200" dirty="0" smtClean="0">
                <a:solidFill>
                  <a:schemeClr val="tx1"/>
                </a:solidFill>
                <a:latin typeface="+mn-lt"/>
                <a:ea typeface="+mn-ea"/>
                <a:cs typeface="+mn-cs"/>
              </a:rPr>
              <a:t> od </a:t>
            </a:r>
            <a:r>
              <a:rPr lang="en-GB" sz="1200" b="1" kern="1200" dirty="0" err="1" smtClean="0">
                <a:solidFill>
                  <a:schemeClr val="tx1"/>
                </a:solidFill>
                <a:latin typeface="+mn-lt"/>
                <a:ea typeface="+mn-ea"/>
                <a:cs typeface="+mn-cs"/>
              </a:rPr>
              <a:t>dimenzija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postrojenja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izolovanog</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vazduhom</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za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isti</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napon</a:t>
            </a:r>
            <a:r>
              <a:rPr lang="en-GB" sz="1200" b="1"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latin typeface="+mn-lt"/>
                <a:ea typeface="+mn-ea"/>
                <a:cs typeface="+mn-cs"/>
              </a:rPr>
              <a:t>Zbog</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postojanja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metalnog</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oklopa</a:t>
            </a:r>
            <a:r>
              <a:rPr lang="en-GB" sz="1200" b="1" kern="1200" dirty="0" smtClean="0">
                <a:solidFill>
                  <a:schemeClr val="tx1"/>
                </a:solidFill>
                <a:latin typeface="+mn-lt"/>
                <a:ea typeface="+mn-ea"/>
                <a:cs typeface="+mn-cs"/>
              </a:rPr>
              <a:t>, </a:t>
            </a:r>
            <a:r>
              <a:rPr lang="sr-Latn-ME" sz="1200" b="1" kern="1200" dirty="0" smtClean="0">
                <a:solidFill>
                  <a:schemeClr val="tx1"/>
                </a:solidFill>
                <a:latin typeface="+mn-lt"/>
                <a:ea typeface="+mn-ea"/>
                <a:cs typeface="+mn-cs"/>
              </a:rPr>
              <a:t>i permanentne zaptivenosti pojedini djelova, </a:t>
            </a:r>
            <a:r>
              <a:rPr lang="en-GB" sz="1200" b="1" kern="1200" dirty="0" smtClean="0">
                <a:solidFill>
                  <a:schemeClr val="tx1"/>
                </a:solidFill>
                <a:latin typeface="+mn-lt"/>
                <a:ea typeface="+mn-ea"/>
                <a:cs typeface="+mn-cs"/>
              </a:rPr>
              <a:t>ova </a:t>
            </a:r>
            <a:r>
              <a:rPr lang="en-GB" sz="1200" b="1" kern="1200" dirty="0" err="1" smtClean="0">
                <a:solidFill>
                  <a:schemeClr val="tx1"/>
                </a:solidFill>
                <a:latin typeface="+mn-lt"/>
                <a:ea typeface="+mn-ea"/>
                <a:cs typeface="+mn-cs"/>
              </a:rPr>
              <a:t>postrojenja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nijesu</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osetljiva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na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uticaje</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okoline</a:t>
            </a:r>
            <a:r>
              <a:rPr lang="sr-Latn-ME" sz="1200" b="1"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r-Latn-ME"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BA" sz="1200" b="1" kern="1200" dirty="0" smtClean="0">
                <a:solidFill>
                  <a:schemeClr val="tx1"/>
                </a:solidFill>
                <a:latin typeface="+mn-lt"/>
                <a:ea typeface="+mn-ea"/>
                <a:cs typeface="+mn-cs"/>
              </a:rPr>
              <a:t>Izdjeljenost</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na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odjeljke</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ili</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komore</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omogućava</a:t>
            </a:r>
            <a:r>
              <a:rPr lang="en-GB" sz="1200" b="1" kern="1200" dirty="0" smtClean="0">
                <a:solidFill>
                  <a:schemeClr val="tx1"/>
                </a:solidFill>
                <a:latin typeface="+mn-lt"/>
                <a:ea typeface="+mn-ea"/>
                <a:cs typeface="+mn-cs"/>
              </a:rPr>
              <a:t> da se u </a:t>
            </a:r>
            <a:r>
              <a:rPr lang="en-GB" sz="1200" b="1" kern="1200" dirty="0" err="1" smtClean="0">
                <a:solidFill>
                  <a:schemeClr val="tx1"/>
                </a:solidFill>
                <a:latin typeface="+mn-lt"/>
                <a:ea typeface="+mn-ea"/>
                <a:cs typeface="+mn-cs"/>
              </a:rPr>
              <a:t>slučaju</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kvara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na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nekom</a:t>
            </a:r>
            <a:r>
              <a:rPr lang="en-GB" sz="1200" b="1" kern="1200" dirty="0" smtClean="0">
                <a:solidFill>
                  <a:schemeClr val="tx1"/>
                </a:solidFill>
                <a:latin typeface="+mn-lt"/>
                <a:ea typeface="+mn-ea"/>
                <a:cs typeface="+mn-cs"/>
              </a:rPr>
              <a:t> od </a:t>
            </a:r>
            <a:r>
              <a:rPr lang="en-GB" sz="1200" b="1" kern="1200" dirty="0" err="1" smtClean="0">
                <a:solidFill>
                  <a:schemeClr val="tx1"/>
                </a:solidFill>
                <a:latin typeface="+mn-lt"/>
                <a:ea typeface="+mn-ea"/>
                <a:cs typeface="+mn-cs"/>
              </a:rPr>
              <a:t>elemenata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unutar</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komore</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iz</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pogona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isključi</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minimalan</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dio</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postrojenja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što</a:t>
            </a:r>
            <a:r>
              <a:rPr lang="en-GB" sz="1200" b="1" kern="1200" dirty="0" smtClean="0">
                <a:solidFill>
                  <a:schemeClr val="tx1"/>
                </a:solidFill>
                <a:latin typeface="+mn-lt"/>
                <a:ea typeface="+mn-ea"/>
                <a:cs typeface="+mn-cs"/>
              </a:rPr>
              <a:t> bi u  </a:t>
            </a:r>
            <a:r>
              <a:rPr lang="en-GB" sz="1200" b="1" kern="1200" dirty="0" err="1" smtClean="0">
                <a:solidFill>
                  <a:schemeClr val="tx1"/>
                </a:solidFill>
                <a:latin typeface="+mn-lt"/>
                <a:ea typeface="+mn-ea"/>
                <a:cs typeface="+mn-cs"/>
              </a:rPr>
              <a:t>postrojenjima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bez</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komora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bilo</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neizvodljivo</a:t>
            </a:r>
            <a:r>
              <a:rPr lang="en-GB" sz="1200" b="1" kern="1200" dirty="0" smtClean="0">
                <a:solidFill>
                  <a:schemeClr val="tx1"/>
                </a:solidFill>
                <a:latin typeface="+mn-lt"/>
                <a:ea typeface="+mn-ea"/>
                <a:cs typeface="+mn-cs"/>
              </a:rPr>
              <a:t>.</a:t>
            </a:r>
            <a:r>
              <a:rPr lang="sr-Latn-ME" sz="1200" b="1" kern="1200" dirty="0" smtClean="0">
                <a:solidFill>
                  <a:schemeClr val="tx1"/>
                </a:solidFill>
                <a:latin typeface="+mn-lt"/>
                <a:ea typeface="+mn-ea"/>
                <a:cs typeface="+mn-cs"/>
              </a:rPr>
              <a:t> Oklop onemogućava da osoba dođe u direktan kontakt sa elementima koji su pod naponom.</a:t>
            </a:r>
            <a:endParaRPr lang="sr-Latn-BA"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endParaRPr lang="sr-Latn-BA"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GB" sz="1200" b="1" kern="1200" dirty="0" err="1" smtClean="0">
                <a:solidFill>
                  <a:schemeClr val="tx1"/>
                </a:solidFill>
                <a:latin typeface="+mn-lt"/>
                <a:ea typeface="+mn-ea"/>
                <a:cs typeface="+mn-cs"/>
              </a:rPr>
              <a:t>Zahvaljujući</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modularnoj</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izradi</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elemenata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i</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prethodnoj</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djelimičnoj</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montaži</a:t>
            </a:r>
            <a:r>
              <a:rPr lang="en-GB" sz="1200" b="1" kern="1200" dirty="0" smtClean="0">
                <a:solidFill>
                  <a:schemeClr val="tx1"/>
                </a:solidFill>
                <a:latin typeface="+mn-lt"/>
                <a:ea typeface="+mn-ea"/>
                <a:cs typeface="+mn-cs"/>
              </a:rPr>
              <a:t> u </a:t>
            </a:r>
            <a:r>
              <a:rPr lang="en-GB" sz="1200" b="1" kern="1200" dirty="0" err="1" smtClean="0">
                <a:solidFill>
                  <a:schemeClr val="tx1"/>
                </a:solidFill>
                <a:latin typeface="+mn-lt"/>
                <a:ea typeface="+mn-ea"/>
                <a:cs typeface="+mn-cs"/>
              </a:rPr>
              <a:t>fabrici</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postrojenja</a:t>
            </a:r>
            <a:r>
              <a:rPr lang="en-GB" sz="1200" b="1" kern="1200" dirty="0" smtClean="0">
                <a:solidFill>
                  <a:schemeClr val="tx1"/>
                </a:solidFill>
                <a:latin typeface="+mn-lt"/>
                <a:ea typeface="+mn-ea"/>
                <a:cs typeface="+mn-cs"/>
              </a:rPr>
              <a:t> se </a:t>
            </a:r>
            <a:r>
              <a:rPr lang="en-GB" sz="1200" b="1" kern="1200" dirty="0" err="1" smtClean="0">
                <a:solidFill>
                  <a:schemeClr val="tx1"/>
                </a:solidFill>
                <a:latin typeface="+mn-lt"/>
                <a:ea typeface="+mn-ea"/>
                <a:cs typeface="+mn-cs"/>
              </a:rPr>
              <a:t>veoma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brzo</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montiraju</a:t>
            </a:r>
            <a:r>
              <a:rPr lang="en-GB" sz="1200" b="1" kern="1200" dirty="0" smtClean="0">
                <a:solidFill>
                  <a:schemeClr val="tx1"/>
                </a:solidFill>
                <a:latin typeface="+mn-lt"/>
                <a:ea typeface="+mn-ea"/>
                <a:cs typeface="+mn-cs"/>
              </a:rPr>
              <a:t>, a </a:t>
            </a:r>
            <a:r>
              <a:rPr lang="en-GB" sz="1200" b="1" kern="1200" dirty="0" err="1" smtClean="0">
                <a:solidFill>
                  <a:schemeClr val="tx1"/>
                </a:solidFill>
                <a:latin typeface="+mn-lt"/>
                <a:ea typeface="+mn-ea"/>
                <a:cs typeface="+mn-cs"/>
              </a:rPr>
              <a:t>jednostavno</a:t>
            </a:r>
            <a:r>
              <a:rPr lang="en-GB" sz="1200" b="1" kern="1200" dirty="0" smtClean="0">
                <a:solidFill>
                  <a:schemeClr val="tx1"/>
                </a:solidFill>
                <a:latin typeface="+mn-lt"/>
                <a:ea typeface="+mn-ea"/>
                <a:cs typeface="+mn-cs"/>
              </a:rPr>
              <a:t> se </a:t>
            </a:r>
            <a:r>
              <a:rPr lang="en-GB" sz="1200" b="1" kern="1200" dirty="0" err="1" smtClean="0">
                <a:solidFill>
                  <a:schemeClr val="tx1"/>
                </a:solidFill>
                <a:latin typeface="+mn-lt"/>
                <a:ea typeface="+mn-ea"/>
                <a:cs typeface="+mn-cs"/>
              </a:rPr>
              <a:t>proširuju</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i</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već</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montirana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postrojenja</a:t>
            </a:r>
            <a:r>
              <a:rPr lang="en-GB" sz="1200" b="1" kern="1200" dirty="0" smtClean="0">
                <a:solidFill>
                  <a:schemeClr val="tx1"/>
                </a:solidFill>
                <a:latin typeface="+mn-lt"/>
                <a:ea typeface="+mn-ea"/>
                <a:cs typeface="+mn-cs"/>
              </a:rPr>
              <a:t>. </a:t>
            </a:r>
            <a:r>
              <a:rPr lang="sr-Latn-ME" sz="1200" b="1" kern="1200" dirty="0" smtClean="0">
                <a:solidFill>
                  <a:schemeClr val="tx1"/>
                </a:solidFill>
                <a:latin typeface="+mn-lt"/>
                <a:ea typeface="+mn-ea"/>
                <a:cs typeface="+mn-cs"/>
              </a:rPr>
              <a:t>Postrojenja se rijetko ili uopšte ne remontuju. </a:t>
            </a:r>
            <a:r>
              <a:rPr lang="pl-PL" sz="1200" b="1" i="0" kern="1200" dirty="0" smtClean="0">
                <a:solidFill>
                  <a:schemeClr val="tx1"/>
                </a:solidFill>
                <a:effectLst/>
                <a:latin typeface="+mn-lt"/>
                <a:ea typeface="+mn-ea"/>
                <a:cs typeface="+mn-cs"/>
              </a:rPr>
              <a:t>Rade u kontrolisanim radnim uslovima, i imaju duži radni vijek od običnih postrojenja. </a:t>
            </a:r>
            <a:endParaRPr lang="en-GB"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r-Latn-BA"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DDEFBF8-EAAA-4D08-AABC-F37A581B5F47}"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ME" sz="1200" kern="1200" dirty="0" smtClean="0">
                <a:solidFill>
                  <a:schemeClr val="tx1"/>
                </a:solidFill>
                <a:latin typeface="+mn-lt"/>
                <a:ea typeface="+mn-ea"/>
                <a:cs typeface="+mn-cs"/>
              </a:rPr>
              <a:t>DANAS</a:t>
            </a:r>
            <a:r>
              <a:rPr lang="sr-Latn-ME" sz="1200" kern="1200" baseline="0" dirty="0" smtClean="0">
                <a:solidFill>
                  <a:schemeClr val="tx1"/>
                </a:solidFill>
                <a:latin typeface="+mn-lt"/>
                <a:ea typeface="+mn-ea"/>
                <a:cs typeface="+mn-cs"/>
              </a:rPr>
              <a:t> SVA SAVREMENA POSTROJENJA VODEĆIH PROIZVOĐAČA SE PRAVE KAO MODULARNA I TO NAJČEŠĆE U PET ODJELJAKA</a:t>
            </a:r>
          </a:p>
          <a:p>
            <a:pPr marL="0" marR="0" indent="0" algn="l" defTabSz="914400" rtl="0" eaLnBrk="1" fontAlgn="auto" latinLnBrk="0" hangingPunct="1">
              <a:lnSpc>
                <a:spcPct val="100000"/>
              </a:lnSpc>
              <a:spcBef>
                <a:spcPts val="0"/>
              </a:spcBef>
              <a:spcAft>
                <a:spcPts val="0"/>
              </a:spcAft>
              <a:buClrTx/>
              <a:buSzTx/>
              <a:buFontTx/>
              <a:buNone/>
              <a:tabLst/>
              <a:defRPr/>
            </a:pPr>
            <a:r>
              <a:rPr lang="sr-Latn-ME" sz="1200" kern="1200" baseline="0" dirty="0" smtClean="0">
                <a:solidFill>
                  <a:schemeClr val="tx1"/>
                </a:solidFill>
                <a:latin typeface="+mn-lt"/>
                <a:ea typeface="+mn-ea"/>
                <a:cs typeface="+mn-cs"/>
              </a:rPr>
              <a:t>GOVORIĆU O VARIJACIJAMA KOJE IMAMO U POSTROJENJIMA</a:t>
            </a:r>
            <a:endParaRPr lang="en-GB" dirty="0"/>
          </a:p>
        </p:txBody>
      </p:sp>
      <p:sp>
        <p:nvSpPr>
          <p:cNvPr id="4" name="Slide Number Placeholder 3"/>
          <p:cNvSpPr>
            <a:spLocks noGrp="1"/>
          </p:cNvSpPr>
          <p:nvPr>
            <p:ph type="sldNum" sz="quarter" idx="10"/>
          </p:nvPr>
        </p:nvSpPr>
        <p:spPr/>
        <p:txBody>
          <a:bodyPr/>
          <a:lstStyle/>
          <a:p>
            <a:fld id="{6DDEFBF8-EAAA-4D08-AABC-F37A581B5F47}"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ME" sz="1200" kern="1200" dirty="0" smtClean="0">
                <a:solidFill>
                  <a:schemeClr val="tx1"/>
                </a:solidFill>
                <a:latin typeface="+mn-lt"/>
                <a:ea typeface="+mn-ea"/>
                <a:cs typeface="+mn-cs"/>
              </a:rPr>
              <a:t>NAJČEŠĆE SE NALAZI U NAJGORNJEM DJELU KUĆIŠTA</a:t>
            </a:r>
            <a:endParaRPr lang="en-GB" dirty="0"/>
          </a:p>
        </p:txBody>
      </p:sp>
      <p:sp>
        <p:nvSpPr>
          <p:cNvPr id="4" name="Slide Number Placeholder 3"/>
          <p:cNvSpPr>
            <a:spLocks noGrp="1"/>
          </p:cNvSpPr>
          <p:nvPr>
            <p:ph type="sldNum" sz="quarter" idx="10"/>
          </p:nvPr>
        </p:nvSpPr>
        <p:spPr/>
        <p:txBody>
          <a:bodyPr/>
          <a:lstStyle/>
          <a:p>
            <a:fld id="{6DDEFBF8-EAAA-4D08-AABC-F37A581B5F47}"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ME" dirty="0" smtClean="0"/>
              <a:t>U</a:t>
            </a:r>
            <a:r>
              <a:rPr lang="sr-Latn-ME" baseline="0" dirty="0" smtClean="0"/>
              <a:t> GASU NEMA IZOLACIJE BOLJE HLAĐENJE</a:t>
            </a:r>
          </a:p>
          <a:p>
            <a:r>
              <a:rPr lang="sr-Latn-ME" baseline="0" dirty="0" smtClean="0"/>
              <a:t>Svaka modifikacija na sabirnicama lakša u drugom slučaju</a:t>
            </a:r>
          </a:p>
          <a:p>
            <a:r>
              <a:rPr lang="sr-Latn-ME" baseline="0" dirty="0" smtClean="0"/>
              <a:t>ČVRSTO IZOLOVANE SU EKRANIZOVANE nema emitovanja el. polja</a:t>
            </a:r>
          </a:p>
          <a:p>
            <a:r>
              <a:rPr lang="sr-Latn-ME" baseline="0" dirty="0" smtClean="0"/>
              <a:t>‚</a:t>
            </a:r>
          </a:p>
          <a:p>
            <a:endParaRPr lang="en-GB" dirty="0"/>
          </a:p>
        </p:txBody>
      </p:sp>
      <p:sp>
        <p:nvSpPr>
          <p:cNvPr id="4" name="Slide Number Placeholder 3"/>
          <p:cNvSpPr>
            <a:spLocks noGrp="1"/>
          </p:cNvSpPr>
          <p:nvPr>
            <p:ph type="sldNum" sz="quarter" idx="10"/>
          </p:nvPr>
        </p:nvSpPr>
        <p:spPr/>
        <p:txBody>
          <a:bodyPr/>
          <a:lstStyle/>
          <a:p>
            <a:fld id="{6DDEFBF8-EAAA-4D08-AABC-F37A581B5F47}"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200" kern="1200" smtClean="0">
                <a:solidFill>
                  <a:schemeClr val="tx1"/>
                </a:solidFill>
                <a:latin typeface="+mn-lt"/>
                <a:ea typeface="+mn-ea"/>
                <a:cs typeface="+mn-cs"/>
              </a:rPr>
              <a:t>P</a:t>
            </a:r>
            <a:r>
              <a:rPr lang="en-GB" sz="1200" kern="1200" smtClean="0">
                <a:solidFill>
                  <a:schemeClr val="tx1"/>
                </a:solidFill>
                <a:latin typeface="+mn-lt"/>
                <a:ea typeface="+mn-ea"/>
                <a:cs typeface="+mn-cs"/>
              </a:rPr>
              <a:t>rogresivn</a:t>
            </a:r>
            <a:r>
              <a:rPr lang="sr-Latn-BA" sz="1200" kern="1200" smtClean="0">
                <a:solidFill>
                  <a:schemeClr val="tx1"/>
                </a:solidFill>
                <a:latin typeface="+mn-lt"/>
                <a:ea typeface="+mn-ea"/>
                <a:cs typeface="+mn-cs"/>
              </a:rPr>
              <a:t>a</a:t>
            </a:r>
            <a:r>
              <a:rPr lang="en-GB" sz="1200" kern="1200" smtClean="0">
                <a:solidFill>
                  <a:schemeClr val="tx1"/>
                </a:solidFill>
                <a:latin typeface="+mn-lt"/>
                <a:ea typeface="+mn-ea"/>
                <a:cs typeface="+mn-cs"/>
              </a:rPr>
              <a:t> urbanizacij</a:t>
            </a:r>
            <a:r>
              <a:rPr lang="sr-Latn-BA" sz="1200" kern="1200" smtClean="0">
                <a:solidFill>
                  <a:schemeClr val="tx1"/>
                </a:solidFill>
                <a:latin typeface="+mn-lt"/>
                <a:ea typeface="+mn-ea"/>
                <a:cs typeface="+mn-cs"/>
              </a:rPr>
              <a:t>a,</a:t>
            </a:r>
            <a:r>
              <a:rPr lang="en-GB" sz="1200" kern="1200" smtClean="0">
                <a:solidFill>
                  <a:schemeClr val="tx1"/>
                </a:solidFill>
                <a:latin typeface="+mn-lt"/>
                <a:ea typeface="+mn-ea"/>
                <a:cs typeface="+mn-cs"/>
              </a:rPr>
              <a:t> povećanje broja stanovništva</a:t>
            </a:r>
            <a:r>
              <a:rPr lang="sr-Latn-BA" sz="1200" kern="1200" smtClean="0">
                <a:solidFill>
                  <a:schemeClr val="tx1"/>
                </a:solidFill>
                <a:latin typeface="+mn-lt"/>
                <a:ea typeface="+mn-ea"/>
                <a:cs typeface="+mn-cs"/>
              </a:rPr>
              <a:t> u gradovima</a:t>
            </a:r>
            <a:r>
              <a:rPr lang="sr-Latn-BA" sz="1200" kern="1200" baseline="0" smtClean="0">
                <a:solidFill>
                  <a:schemeClr val="tx1"/>
                </a:solidFill>
                <a:latin typeface="+mn-lt"/>
                <a:ea typeface="+mn-ea"/>
                <a:cs typeface="+mn-cs"/>
              </a:rPr>
              <a:t> i n</a:t>
            </a:r>
            <a:r>
              <a:rPr lang="en-GB" sz="1200" kern="1200" smtClean="0">
                <a:solidFill>
                  <a:schemeClr val="tx1"/>
                </a:solidFill>
                <a:latin typeface="+mn-lt"/>
                <a:ea typeface="+mn-ea"/>
                <a:cs typeface="+mn-cs"/>
              </a:rPr>
              <a:t>ovi</a:t>
            </a:r>
            <a:r>
              <a:rPr lang="sr-Latn-BA" sz="1200" kern="1200" smtClean="0">
                <a:solidFill>
                  <a:schemeClr val="tx1"/>
                </a:solidFill>
                <a:latin typeface="+mn-lt"/>
                <a:ea typeface="+mn-ea"/>
                <a:cs typeface="+mn-cs"/>
              </a:rPr>
              <a:t> trendovi</a:t>
            </a:r>
            <a:r>
              <a:rPr lang="en-GB" sz="1200" kern="1200" smtClean="0">
                <a:solidFill>
                  <a:schemeClr val="tx1"/>
                </a:solidFill>
                <a:latin typeface="+mn-lt"/>
                <a:ea typeface="+mn-ea"/>
                <a:cs typeface="+mn-cs"/>
              </a:rPr>
              <a:t> u </a:t>
            </a:r>
            <a:r>
              <a:rPr lang="sr-Latn-BA" sz="1200" kern="1200" smtClean="0">
                <a:solidFill>
                  <a:schemeClr val="tx1"/>
                </a:solidFill>
                <a:latin typeface="+mn-lt"/>
                <a:ea typeface="+mn-ea"/>
                <a:cs typeface="+mn-cs"/>
              </a:rPr>
              <a:t>korišćenju</a:t>
            </a:r>
            <a:r>
              <a:rPr lang="en-GB" sz="1200" kern="1200" smtClean="0">
                <a:solidFill>
                  <a:schemeClr val="tx1"/>
                </a:solidFill>
                <a:latin typeface="+mn-lt"/>
                <a:ea typeface="+mn-ea"/>
                <a:cs typeface="+mn-cs"/>
              </a:rPr>
              <a:t> električne energije</a:t>
            </a:r>
            <a:r>
              <a:rPr lang="sr-Latn-BA" sz="1200" kern="1200" smtClean="0">
                <a:solidFill>
                  <a:schemeClr val="tx1"/>
                </a:solidFill>
                <a:latin typeface="+mn-lt"/>
                <a:ea typeface="+mn-ea"/>
                <a:cs typeface="+mn-cs"/>
              </a:rPr>
              <a:t> su doveli do toga da se</a:t>
            </a:r>
            <a:r>
              <a:rPr lang="sr-Latn-BA" sz="1200" kern="1200" baseline="0" smtClean="0">
                <a:solidFill>
                  <a:schemeClr val="tx1"/>
                </a:solidFill>
                <a:latin typeface="+mn-lt"/>
                <a:ea typeface="+mn-ea"/>
                <a:cs typeface="+mn-cs"/>
              </a:rPr>
              <a:t> </a:t>
            </a:r>
            <a:r>
              <a:rPr lang="sr-Latn-BA" sz="1200" kern="1200" smtClean="0">
                <a:solidFill>
                  <a:schemeClr val="tx1"/>
                </a:solidFill>
                <a:latin typeface="+mn-lt"/>
                <a:ea typeface="+mn-ea"/>
                <a:cs typeface="+mn-cs"/>
              </a:rPr>
              <a:t>velika potrošnja</a:t>
            </a:r>
            <a:r>
              <a:rPr lang="sr-Latn-BA" sz="1200" kern="1200" baseline="0" smtClean="0">
                <a:solidFill>
                  <a:schemeClr val="tx1"/>
                </a:solidFill>
                <a:latin typeface="+mn-lt"/>
                <a:ea typeface="+mn-ea"/>
                <a:cs typeface="+mn-cs"/>
              </a:rPr>
              <a:t>  skoncentrisala na relativno maloj površini što je za posledicu imalo da su nam potrebna veća postrojenja, a prostora namjenjenih istim je sve manje</a:t>
            </a:r>
            <a:r>
              <a:rPr lang="sr-Latn-BA" sz="1200" kern="1200" smtClean="0">
                <a:solidFill>
                  <a:schemeClr val="tx1"/>
                </a:solidFill>
                <a:latin typeface="+mn-lt"/>
                <a:ea typeface="+mn-ea"/>
                <a:cs typeface="+mn-cs"/>
              </a:rPr>
              <a:t>.</a:t>
            </a:r>
            <a:r>
              <a:rPr lang="en-GB" sz="1200" kern="1200" smtClean="0">
                <a:solidFill>
                  <a:schemeClr val="tx1"/>
                </a:solidFill>
                <a:latin typeface="+mn-lt"/>
                <a:ea typeface="+mn-ea"/>
                <a:cs typeface="+mn-cs"/>
              </a:rPr>
              <a:t> </a:t>
            </a:r>
            <a:r>
              <a:rPr lang="sr-Latn-BA" sz="1200" kern="1200" smtClean="0">
                <a:solidFill>
                  <a:schemeClr val="tx1"/>
                </a:solidFill>
                <a:latin typeface="+mn-lt"/>
                <a:ea typeface="+mn-ea"/>
                <a:cs typeface="+mn-cs"/>
              </a:rPr>
              <a:t>Zato</a:t>
            </a:r>
            <a:r>
              <a:rPr lang="sr-Latn-BA" sz="1200" kern="1200" baseline="0" smtClean="0">
                <a:solidFill>
                  <a:schemeClr val="tx1"/>
                </a:solidFill>
                <a:latin typeface="+mn-lt"/>
                <a:ea typeface="+mn-ea"/>
                <a:cs typeface="+mn-cs"/>
              </a:rPr>
              <a:t> se javila sve </a:t>
            </a:r>
            <a:r>
              <a:rPr lang="en-GB" sz="1200" kern="1200" smtClean="0">
                <a:solidFill>
                  <a:schemeClr val="tx1"/>
                </a:solidFill>
                <a:latin typeface="+mn-lt"/>
                <a:ea typeface="+mn-ea"/>
                <a:cs typeface="+mn-cs"/>
              </a:rPr>
              <a:t>već</a:t>
            </a:r>
            <a:r>
              <a:rPr lang="sr-Latn-BA" sz="1200" kern="1200" smtClean="0">
                <a:solidFill>
                  <a:schemeClr val="tx1"/>
                </a:solidFill>
                <a:latin typeface="+mn-lt"/>
                <a:ea typeface="+mn-ea"/>
                <a:cs typeface="+mn-cs"/>
              </a:rPr>
              <a:t>a</a:t>
            </a:r>
            <a:r>
              <a:rPr lang="en-GB" sz="1200" kern="1200" smtClean="0">
                <a:solidFill>
                  <a:schemeClr val="tx1"/>
                </a:solidFill>
                <a:latin typeface="+mn-lt"/>
                <a:ea typeface="+mn-ea"/>
                <a:cs typeface="+mn-cs"/>
              </a:rPr>
              <a:t> potreb</a:t>
            </a:r>
            <a:r>
              <a:rPr lang="sr-Latn-BA" sz="1200" kern="1200" smtClean="0">
                <a:solidFill>
                  <a:schemeClr val="tx1"/>
                </a:solidFill>
                <a:latin typeface="+mn-lt"/>
                <a:ea typeface="+mn-ea"/>
                <a:cs typeface="+mn-cs"/>
              </a:rPr>
              <a:t>a</a:t>
            </a:r>
            <a:r>
              <a:rPr lang="en-GB" sz="1200" kern="1200" smtClean="0">
                <a:solidFill>
                  <a:schemeClr val="tx1"/>
                </a:solidFill>
                <a:latin typeface="+mn-lt"/>
                <a:ea typeface="+mn-ea"/>
                <a:cs typeface="+mn-cs"/>
              </a:rPr>
              <a:t> za kompaktnijim postrojenjima sa modularnom aparaturom</a:t>
            </a:r>
            <a:r>
              <a:rPr lang="sr-Latn-BA" sz="1200" kern="1200" smtClean="0">
                <a:solidFill>
                  <a:schemeClr val="tx1"/>
                </a:solidFill>
                <a:latin typeface="+mn-lt"/>
                <a:ea typeface="+mn-ea"/>
                <a:cs typeface="+mn-cs"/>
              </a:rPr>
              <a:t>.</a:t>
            </a:r>
            <a:r>
              <a:rPr lang="sr-Latn-BA" sz="1200" b="1" kern="1200" smtClean="0">
                <a:solidFill>
                  <a:schemeClr val="tx1"/>
                </a:solidFill>
                <a:latin typeface="+mn-lt"/>
                <a:ea typeface="+mn-ea"/>
                <a:cs typeface="+mn-cs"/>
              </a:rPr>
              <a:t> </a:t>
            </a:r>
            <a:r>
              <a:rPr lang="en-GB" sz="1200" b="1" kern="1200" smtClean="0">
                <a:solidFill>
                  <a:schemeClr val="tx1"/>
                </a:solidFill>
                <a:latin typeface="+mn-lt"/>
                <a:ea typeface="+mn-ea"/>
                <a:cs typeface="+mn-cs"/>
              </a:rPr>
              <a:t>Zahvaljujući dobrim izolacionim osobinama gasa, dimenzije  postrojenja su 3 - 10 puta manje od dimenzija postrojenja izolovanog vazduhom za isti napon.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smtClean="0">
                <a:solidFill>
                  <a:schemeClr val="tx1"/>
                </a:solidFill>
                <a:latin typeface="+mn-lt"/>
                <a:ea typeface="+mn-ea"/>
                <a:cs typeface="+mn-cs"/>
              </a:rPr>
              <a:t>Kako se sirila primjena elektricne energije, tako se nastojao da se svaki kutak elektrificira od pustinjskih oblasti, sa prasnjivim okruzenjem, do oblasti na 4000m nadmorske visine gdje je atmosferski pritisak nizak, sto je dovelo do nemogucnosti koriscenja vazduhom izolovanih postrojenja.</a:t>
            </a:r>
            <a:r>
              <a:rPr lang="sr-Latn-BA" sz="1200" kern="1200" baseline="0" smtClean="0">
                <a:solidFill>
                  <a:schemeClr val="tx1"/>
                </a:solidFill>
                <a:latin typeface="+mn-lt"/>
                <a:ea typeface="+mn-ea"/>
                <a:cs typeface="+mn-cs"/>
              </a:rPr>
              <a:t> </a:t>
            </a:r>
            <a:r>
              <a:rPr lang="en-GB" sz="1200" b="1" kern="1200" smtClean="0">
                <a:solidFill>
                  <a:schemeClr val="tx1"/>
                </a:solidFill>
                <a:latin typeface="+mn-lt"/>
                <a:ea typeface="+mn-ea"/>
                <a:cs typeface="+mn-cs"/>
              </a:rPr>
              <a:t>Zbog postojanja metalnog oklopa, </a:t>
            </a:r>
            <a:r>
              <a:rPr lang="sr-Latn-ME" sz="1200" b="1" kern="1200" smtClean="0">
                <a:solidFill>
                  <a:schemeClr val="tx1"/>
                </a:solidFill>
                <a:latin typeface="+mn-lt"/>
                <a:ea typeface="+mn-ea"/>
                <a:cs typeface="+mn-cs"/>
              </a:rPr>
              <a:t>i permanentne zaptivenosti pojedini djelova, </a:t>
            </a:r>
            <a:r>
              <a:rPr lang="en-GB" sz="1200" b="1" kern="1200" smtClean="0">
                <a:solidFill>
                  <a:schemeClr val="tx1"/>
                </a:solidFill>
                <a:latin typeface="+mn-lt"/>
                <a:ea typeface="+mn-ea"/>
                <a:cs typeface="+mn-cs"/>
              </a:rPr>
              <a:t>ova postrojenja nijesu osetljiva na uticaje okoline</a:t>
            </a:r>
            <a:r>
              <a:rPr lang="sr-Latn-ME" sz="1200" b="1" kern="1200" smtClean="0">
                <a:solidFill>
                  <a:schemeClr val="tx1"/>
                </a:solidFill>
                <a:latin typeface="+mn-lt"/>
                <a:ea typeface="+mn-ea"/>
                <a:cs typeface="+mn-cs"/>
              </a:rPr>
              <a:t>. Gas je nezapaljiv pa je i nizak rizik od požara. Otporan na pojavu luka.</a:t>
            </a:r>
            <a:endParaRPr lang="sr-Latn-BA" sz="1200" b="1" kern="120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r-Latn-BA" sz="1200" b="1" kern="120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ME" sz="1200" kern="1200" smtClean="0">
                <a:solidFill>
                  <a:schemeClr val="tx1"/>
                </a:solidFill>
                <a:latin typeface="+mn-lt"/>
                <a:ea typeface="+mn-ea"/>
                <a:cs typeface="+mn-cs"/>
              </a:rPr>
              <a:t>P</a:t>
            </a:r>
            <a:r>
              <a:rPr lang="en-GB" sz="1200" kern="1200" smtClean="0">
                <a:solidFill>
                  <a:schemeClr val="tx1"/>
                </a:solidFill>
                <a:latin typeface="+mn-lt"/>
                <a:ea typeface="+mn-ea"/>
                <a:cs typeface="+mn-cs"/>
              </a:rPr>
              <a:t>ouzdanosti u pogonu i sigurnosti po osoblje koje rukuje aparaturom</a:t>
            </a:r>
            <a:r>
              <a:rPr lang="sr-Latn-BA" sz="1200" kern="1200" smtClean="0">
                <a:solidFill>
                  <a:schemeClr val="tx1"/>
                </a:solidFill>
                <a:latin typeface="+mn-lt"/>
                <a:ea typeface="+mn-ea"/>
                <a:cs typeface="+mn-cs"/>
              </a:rPr>
              <a:t> je najvažniji</a:t>
            </a:r>
            <a:r>
              <a:rPr lang="sr-Latn-BA" sz="1200" kern="1200" baseline="0" smtClean="0">
                <a:solidFill>
                  <a:schemeClr val="tx1"/>
                </a:solidFill>
                <a:latin typeface="+mn-lt"/>
                <a:ea typeface="+mn-ea"/>
                <a:cs typeface="+mn-cs"/>
              </a:rPr>
              <a:t> zahtjev koji se iznosi pred postrojnje</a:t>
            </a:r>
            <a:r>
              <a:rPr lang="en-GB" sz="1200" kern="1200" smtClean="0">
                <a:solidFill>
                  <a:schemeClr val="tx1"/>
                </a:solidFill>
                <a:latin typeface="+mn-lt"/>
                <a:ea typeface="+mn-ea"/>
                <a:cs typeface="+mn-cs"/>
              </a:rPr>
              <a:t>,</a:t>
            </a:r>
            <a:r>
              <a:rPr lang="sr-Latn-BA" sz="1200" kern="1200" smtClean="0">
                <a:solidFill>
                  <a:schemeClr val="tx1"/>
                </a:solidFill>
                <a:latin typeface="+mn-lt"/>
                <a:ea typeface="+mn-ea"/>
                <a:cs typeface="+mn-cs"/>
              </a:rPr>
              <a:t> a SF6</a:t>
            </a:r>
            <a:r>
              <a:rPr lang="sr-Latn-BA" sz="1200" kern="1200" baseline="0" smtClean="0">
                <a:solidFill>
                  <a:schemeClr val="tx1"/>
                </a:solidFill>
                <a:latin typeface="+mn-lt"/>
                <a:ea typeface="+mn-ea"/>
                <a:cs typeface="+mn-cs"/>
              </a:rPr>
              <a:t> postrojenja idu u prilog. </a:t>
            </a:r>
            <a:r>
              <a:rPr lang="sr-Latn-BA" sz="1200" b="1" kern="1200" smtClean="0">
                <a:solidFill>
                  <a:schemeClr val="tx1"/>
                </a:solidFill>
                <a:latin typeface="+mn-lt"/>
                <a:ea typeface="+mn-ea"/>
                <a:cs typeface="+mn-cs"/>
              </a:rPr>
              <a:t>Izdjeljenost</a:t>
            </a:r>
            <a:r>
              <a:rPr lang="en-GB" sz="1200" b="1" kern="1200" smtClean="0">
                <a:solidFill>
                  <a:schemeClr val="tx1"/>
                </a:solidFill>
                <a:latin typeface="+mn-lt"/>
                <a:ea typeface="+mn-ea"/>
                <a:cs typeface="+mn-cs"/>
              </a:rPr>
              <a:t> na odjeljke ili komore omogućava da se u slučaju kvara na nekom od elemenata unutar komore iz pogona isključi minimalan dio postrojenja, što bi u  postrojenjima bez komora bilo neizvodljivo.</a:t>
            </a:r>
            <a:r>
              <a:rPr lang="sr-Latn-ME" sz="1200" b="1" kern="1200" smtClean="0">
                <a:solidFill>
                  <a:schemeClr val="tx1"/>
                </a:solidFill>
                <a:latin typeface="+mn-lt"/>
                <a:ea typeface="+mn-ea"/>
                <a:cs typeface="+mn-cs"/>
              </a:rPr>
              <a:t> Oklop onemogućava da osoba dođe u direktan kontakt sa elementima koji su pod naponom.</a:t>
            </a:r>
            <a:endParaRPr lang="sr-Latn-BA" sz="1200" b="1" kern="1200" baseline="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endParaRPr lang="sr-Latn-BA" sz="1200" kern="1200" baseline="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sr-Latn-BA" sz="1200" kern="1200" baseline="0" smtClean="0">
                <a:solidFill>
                  <a:schemeClr val="tx1"/>
                </a:solidFill>
                <a:latin typeface="+mn-lt"/>
                <a:ea typeface="+mn-ea"/>
                <a:cs typeface="+mn-cs"/>
              </a:rPr>
              <a:t>-</a:t>
            </a:r>
            <a:r>
              <a:rPr lang="en-GB" sz="1200" kern="1200" smtClean="0">
                <a:solidFill>
                  <a:schemeClr val="tx1"/>
                </a:solidFill>
                <a:latin typeface="+mn-lt"/>
                <a:ea typeface="+mn-ea"/>
                <a:cs typeface="+mn-cs"/>
              </a:rPr>
              <a:t>Pored visoke lične sigurnosti osoblja, ekonomski aspekti su takođe od posebnog značaja.</a:t>
            </a:r>
            <a:r>
              <a:rPr lang="sr-Latn-BA" sz="1200" kern="1200" smtClean="0">
                <a:solidFill>
                  <a:schemeClr val="tx1"/>
                </a:solidFill>
                <a:latin typeface="+mn-lt"/>
                <a:ea typeface="+mn-ea"/>
                <a:cs typeface="+mn-cs"/>
              </a:rPr>
              <a:t> </a:t>
            </a:r>
            <a:r>
              <a:rPr lang="en-GB" sz="1200" b="1" kern="1200" smtClean="0">
                <a:solidFill>
                  <a:schemeClr val="tx1"/>
                </a:solidFill>
                <a:latin typeface="+mn-lt"/>
                <a:ea typeface="+mn-ea"/>
                <a:cs typeface="+mn-cs"/>
              </a:rPr>
              <a:t>Zahvaljujući modularnoj izradi elemenata i prethodnoj djelimičnoj montaži u fabrici, postrojenja se veoma brzo montiraju, a jednostavno se proširuju i već montirana postrojenja. </a:t>
            </a:r>
            <a:r>
              <a:rPr lang="sr-Latn-ME" sz="1200" b="1" kern="1200" smtClean="0">
                <a:solidFill>
                  <a:schemeClr val="tx1"/>
                </a:solidFill>
                <a:latin typeface="+mn-lt"/>
                <a:ea typeface="+mn-ea"/>
                <a:cs typeface="+mn-cs"/>
              </a:rPr>
              <a:t>Postrojenja se rijetko ili uopšte ne remontuju. </a:t>
            </a:r>
            <a:r>
              <a:rPr lang="pl-PL" sz="1200" b="1" i="0" kern="1200" smtClean="0">
                <a:solidFill>
                  <a:schemeClr val="tx1"/>
                </a:solidFill>
                <a:effectLst/>
                <a:latin typeface="+mn-lt"/>
                <a:ea typeface="+mn-ea"/>
                <a:cs typeface="+mn-cs"/>
              </a:rPr>
              <a:t>Postrojenje radi u kontrolisanim radnim uslovima, i ima duži radni vijek od običnih postrojenja. </a:t>
            </a:r>
            <a:r>
              <a:rPr lang="en-GB" sz="1200" b="1" kern="1200" smtClean="0">
                <a:solidFill>
                  <a:schemeClr val="tx1"/>
                </a:solidFill>
                <a:latin typeface="+mn-lt"/>
                <a:ea typeface="+mn-ea"/>
                <a:cs typeface="+mn-cs"/>
              </a:rPr>
              <a:t>Na osnovu proračuna investicionih troškova pokazano je da su troškovi građevinskih radova za 6,2% veći kod primjene vazduhom izolovanih postrojenja. Uzimajući u obzir razliku u cijeni između vazduhom i gasom izolovane ćelije od oko 9%, dobija se ukupna razlika od 15% u korist SF6 ćelije. Na 10 kV naponskom nivou dimenzije nisu toliko manje u odnosu na klasična rešenja, a cijene  ćelija su više</a:t>
            </a:r>
          </a:p>
          <a:p>
            <a:pPr marL="0" marR="0" indent="0" algn="l" defTabSz="914400" rtl="0" eaLnBrk="1" fontAlgn="auto" latinLnBrk="0" hangingPunct="1">
              <a:lnSpc>
                <a:spcPct val="100000"/>
              </a:lnSpc>
              <a:spcBef>
                <a:spcPts val="0"/>
              </a:spcBef>
              <a:spcAft>
                <a:spcPts val="0"/>
              </a:spcAft>
              <a:buClrTx/>
              <a:buSzTx/>
              <a:buFontTx/>
              <a:buChar char="-"/>
              <a:tabLst/>
              <a:defRPr/>
            </a:pPr>
            <a:endParaRPr lang="sr-Latn-BA" sz="1200" b="1" kern="1200" baseline="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latin typeface="+mn-lt"/>
                <a:ea typeface="+mn-ea"/>
                <a:cs typeface="+mn-cs"/>
              </a:rPr>
              <a:t> </a:t>
            </a:r>
            <a:endParaRPr lang="sr-Latn-BA" sz="1200" kern="120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GB" sz="1200" kern="1200" smtClean="0">
                <a:solidFill>
                  <a:schemeClr val="tx1"/>
                </a:solidFill>
                <a:latin typeface="+mn-lt"/>
                <a:ea typeface="+mn-ea"/>
                <a:cs typeface="+mn-cs"/>
              </a:rPr>
              <a:t>na kraju</a:t>
            </a:r>
            <a:r>
              <a:rPr lang="sr-Latn-BA" sz="1200" kern="1200" smtClean="0">
                <a:solidFill>
                  <a:schemeClr val="tx1"/>
                </a:solidFill>
                <a:latin typeface="+mn-lt"/>
                <a:ea typeface="+mn-ea"/>
                <a:cs typeface="+mn-cs"/>
              </a:rPr>
              <a:t>, ali ne inajmanje važno</a:t>
            </a:r>
            <a:r>
              <a:rPr lang="sr-Latn-BA" sz="1200" kern="1200" baseline="0" smtClean="0">
                <a:solidFill>
                  <a:schemeClr val="tx1"/>
                </a:solidFill>
                <a:latin typeface="+mn-lt"/>
                <a:ea typeface="+mn-ea"/>
                <a:cs typeface="+mn-cs"/>
              </a:rPr>
              <a:t> jeste ekološka kompatibilnost postrojenja</a:t>
            </a:r>
            <a:r>
              <a:rPr lang="en-GB" sz="1200" kern="1200" smtClean="0">
                <a:solidFill>
                  <a:schemeClr val="tx1"/>
                </a:solidFill>
                <a:latin typeface="+mn-lt"/>
                <a:ea typeface="+mn-ea"/>
                <a:cs typeface="+mn-cs"/>
              </a:rPr>
              <a:t> od proizvodnje preko eksploatacije pa do krajnjeg odlaganja. Zbog toga svaka primjena opreme sa  gasom podrazumjeva realizaciju pratećeg sistema za automatsku detekciju koncentracije  gasa u radnom okruženju.</a:t>
            </a:r>
          </a:p>
          <a:p>
            <a:endParaRPr lang="en-GB" dirty="0"/>
          </a:p>
        </p:txBody>
      </p:sp>
      <p:sp>
        <p:nvSpPr>
          <p:cNvPr id="4" name="Slide Number Placeholder 3"/>
          <p:cNvSpPr>
            <a:spLocks noGrp="1"/>
          </p:cNvSpPr>
          <p:nvPr>
            <p:ph type="sldNum" sz="quarter" idx="10"/>
          </p:nvPr>
        </p:nvSpPr>
        <p:spPr/>
        <p:txBody>
          <a:bodyPr/>
          <a:lstStyle/>
          <a:p>
            <a:fld id="{6DDEFBF8-EAAA-4D08-AABC-F37A581B5F47}"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50" indent="-285750">
              <a:buFont typeface="Arial" pitchFamily="34" charset="0"/>
              <a:buChar char="•"/>
            </a:pPr>
            <a:r>
              <a:rPr lang="sr-Latn-ME" dirty="0" smtClean="0"/>
              <a:t>SF6 prekidač zahtjeva više energije za radni mehanizam koji mora da vrši kompresiju gasa</a:t>
            </a:r>
          </a:p>
          <a:p>
            <a:pPr marL="285750" indent="-285750">
              <a:buFont typeface="Arial" pitchFamily="34" charset="0"/>
              <a:buChar char="•"/>
            </a:pPr>
            <a:r>
              <a:rPr lang="sr-Latn-ME" dirty="0" smtClean="0"/>
              <a:t>Maksimalni broj prekidanja struje kratkog spoja, broj prekidanja maksimalne struje , broj odrada radnog mehanizma</a:t>
            </a:r>
          </a:p>
        </p:txBody>
      </p:sp>
      <p:sp>
        <p:nvSpPr>
          <p:cNvPr id="4" name="Slide Number Placeholder 3"/>
          <p:cNvSpPr>
            <a:spLocks noGrp="1"/>
          </p:cNvSpPr>
          <p:nvPr>
            <p:ph type="sldNum" sz="quarter" idx="10"/>
          </p:nvPr>
        </p:nvSpPr>
        <p:spPr/>
        <p:txBody>
          <a:bodyPr/>
          <a:lstStyle/>
          <a:p>
            <a:fld id="{6DDEFBF8-EAAA-4D08-AABC-F37A581B5F47}"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ME" sz="1200" kern="1200" dirty="0" smtClean="0">
                <a:solidFill>
                  <a:schemeClr val="tx1"/>
                </a:solidFill>
                <a:latin typeface="+mn-lt"/>
                <a:ea typeface="+mn-ea"/>
                <a:cs typeface="+mn-cs"/>
              </a:rPr>
              <a:t>LINEARNI TROPOLOŽAJNI RASTAVLJAČ </a:t>
            </a:r>
            <a:r>
              <a:rPr lang="sr-Latn-ME" sz="1200" kern="1200" baseline="0" dirty="0" smtClean="0">
                <a:solidFill>
                  <a:schemeClr val="tx1"/>
                </a:solidFill>
                <a:latin typeface="+mn-lt"/>
                <a:ea typeface="+mn-ea"/>
                <a:cs typeface="+mn-cs"/>
              </a:rPr>
              <a:t> ČINI POSTROJENJE KOMPAKTNIJIM JER NE ZAHTJEVA DODATNI PROSTOR ZA POLUKRUŽNO KRETANJE KONTAKATA KAO KOD KLASIČNIH RASTAVLJAČA</a:t>
            </a:r>
            <a:endParaRPr lang="en-GB" dirty="0"/>
          </a:p>
        </p:txBody>
      </p:sp>
      <p:sp>
        <p:nvSpPr>
          <p:cNvPr id="4" name="Slide Number Placeholder 3"/>
          <p:cNvSpPr>
            <a:spLocks noGrp="1"/>
          </p:cNvSpPr>
          <p:nvPr>
            <p:ph type="sldNum" sz="quarter" idx="10"/>
          </p:nvPr>
        </p:nvSpPr>
        <p:spPr/>
        <p:txBody>
          <a:bodyPr/>
          <a:lstStyle/>
          <a:p>
            <a:fld id="{6DDEFBF8-EAAA-4D08-AABC-F37A581B5F47}"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79CE3-BF7B-4114-84ED-0506875EC6C7}" type="datetime1">
              <a:rPr lang="en-GB" smtClean="0"/>
              <a:pPr/>
              <a:t>13/05/2015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6BFEC-B5C4-4555-B487-8D3B8646741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2E1B72-870D-41A6-85E8-07063B89C7C7}" type="datetime1">
              <a:rPr lang="en-GB" smtClean="0"/>
              <a:pPr/>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6BFEC-B5C4-4555-B487-8D3B8646741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9D3A8-F8E5-492D-805C-488A70C34095}" type="datetime1">
              <a:rPr lang="en-GB" smtClean="0"/>
              <a:pPr/>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6BFEC-B5C4-4555-B487-8D3B8646741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1A0563-93A2-4BA0-B1B2-CAFEA54D1E81}" type="datetime1">
              <a:rPr lang="en-GB" smtClean="0"/>
              <a:pPr/>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6BFEC-B5C4-4555-B487-8D3B8646741A}" type="slidenum">
              <a:rPr lang="en-GB" smtClean="0"/>
              <a:pPr/>
              <a:t>‹#›</a:t>
            </a:fld>
            <a:endParaRPr lang="en-GB"/>
          </a:p>
        </p:txBody>
      </p:sp>
      <p:sp>
        <p:nvSpPr>
          <p:cNvPr id="7" name="TextBox 6"/>
          <p:cNvSpPr txBox="1"/>
          <p:nvPr userDrawn="1"/>
        </p:nvSpPr>
        <p:spPr>
          <a:xfrm>
            <a:off x="179512" y="-27384"/>
            <a:ext cx="8712968" cy="369332"/>
          </a:xfrm>
          <a:prstGeom prst="rect">
            <a:avLst/>
          </a:prstGeom>
          <a:noFill/>
        </p:spPr>
        <p:txBody>
          <a:bodyPr wrap="square" rtlCol="0">
            <a:spAutoFit/>
          </a:bodyPr>
          <a:lstStyle/>
          <a:p>
            <a:r>
              <a:rPr lang="en-GB" b="0" i="1" dirty="0" err="1" smtClean="0">
                <a:latin typeface="+mj-lt"/>
              </a:rPr>
              <a:t>Principi</a:t>
            </a:r>
            <a:r>
              <a:rPr lang="en-GB" b="0" i="1" dirty="0" smtClean="0">
                <a:latin typeface="+mj-lt"/>
              </a:rPr>
              <a:t> </a:t>
            </a:r>
            <a:r>
              <a:rPr lang="en-GB" b="0" i="1" dirty="0" err="1" smtClean="0">
                <a:latin typeface="+mj-lt"/>
              </a:rPr>
              <a:t>projektovanja</a:t>
            </a:r>
            <a:r>
              <a:rPr lang="en-GB" b="0" i="1" dirty="0" smtClean="0">
                <a:latin typeface="+mj-lt"/>
              </a:rPr>
              <a:t> </a:t>
            </a:r>
            <a:r>
              <a:rPr lang="en-GB" b="0" i="1" dirty="0" err="1" smtClean="0">
                <a:latin typeface="+mj-lt"/>
              </a:rPr>
              <a:t>metalom</a:t>
            </a:r>
            <a:r>
              <a:rPr lang="en-GB" b="0" i="1" baseline="0" dirty="0" smtClean="0">
                <a:latin typeface="+mj-lt"/>
              </a:rPr>
              <a:t> </a:t>
            </a:r>
            <a:r>
              <a:rPr lang="en-GB" b="0" i="1" baseline="0" dirty="0" err="1" smtClean="0">
                <a:latin typeface="+mj-lt"/>
              </a:rPr>
              <a:t>oklopljenih</a:t>
            </a:r>
            <a:r>
              <a:rPr lang="en-GB" b="0" i="1" baseline="0" dirty="0" smtClean="0">
                <a:latin typeface="+mj-lt"/>
              </a:rPr>
              <a:t>, </a:t>
            </a:r>
            <a:r>
              <a:rPr lang="en-GB" b="0" i="1" baseline="0" dirty="0" err="1" smtClean="0">
                <a:latin typeface="+mj-lt"/>
              </a:rPr>
              <a:t>gasom</a:t>
            </a:r>
            <a:r>
              <a:rPr lang="en-GB" b="0" i="1" baseline="0" dirty="0" smtClean="0">
                <a:latin typeface="+mj-lt"/>
              </a:rPr>
              <a:t> </a:t>
            </a:r>
            <a:r>
              <a:rPr lang="en-GB" b="0" i="1" baseline="0" dirty="0" err="1" smtClean="0">
                <a:latin typeface="+mj-lt"/>
              </a:rPr>
              <a:t>izolovanih</a:t>
            </a:r>
            <a:r>
              <a:rPr lang="en-GB" b="0" i="1" baseline="0" dirty="0" smtClean="0">
                <a:latin typeface="+mj-lt"/>
              </a:rPr>
              <a:t> </a:t>
            </a:r>
            <a:r>
              <a:rPr lang="en-GB" b="0" i="1" baseline="0" dirty="0" err="1" smtClean="0">
                <a:latin typeface="+mj-lt"/>
              </a:rPr>
              <a:t>postrojenja</a:t>
            </a:r>
            <a:r>
              <a:rPr lang="en-GB" b="0" i="1" baseline="0" dirty="0" smtClean="0">
                <a:latin typeface="+mj-lt"/>
              </a:rPr>
              <a:t> </a:t>
            </a:r>
            <a:r>
              <a:rPr lang="en-GB" b="0" i="1" baseline="0" dirty="0" err="1" smtClean="0">
                <a:latin typeface="+mj-lt"/>
              </a:rPr>
              <a:t>srednjeg</a:t>
            </a:r>
            <a:r>
              <a:rPr lang="en-GB" b="0" i="1" baseline="0" dirty="0" smtClean="0">
                <a:latin typeface="+mj-lt"/>
              </a:rPr>
              <a:t> </a:t>
            </a:r>
            <a:r>
              <a:rPr lang="en-GB" b="0" i="1" baseline="0" dirty="0" err="1" smtClean="0">
                <a:latin typeface="+mj-lt"/>
              </a:rPr>
              <a:t>napona</a:t>
            </a:r>
            <a:endParaRPr lang="en-GB" b="0" i="1" dirty="0">
              <a:latin typeface="+mj-lt"/>
            </a:endParaRPr>
          </a:p>
        </p:txBody>
      </p:sp>
      <p:cxnSp>
        <p:nvCxnSpPr>
          <p:cNvPr id="9" name="Straight Connector 8"/>
          <p:cNvCxnSpPr/>
          <p:nvPr userDrawn="1"/>
        </p:nvCxnSpPr>
        <p:spPr>
          <a:xfrm>
            <a:off x="179512" y="332656"/>
            <a:ext cx="8712968"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9144000" y="90872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8675AE-B2A9-4CF4-8B13-01937F834BB7}" type="datetime1">
              <a:rPr lang="en-GB" smtClean="0"/>
              <a:pPr/>
              <a:t>13/05/2015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56BFEC-B5C4-4555-B487-8D3B8646741A}"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331B63-8AD8-4750-A1C9-11DF2FE4AC8E}" type="datetime1">
              <a:rPr lang="en-GB" smtClean="0"/>
              <a:pPr/>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6BFEC-B5C4-4555-B487-8D3B8646741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C055DF-99F9-4877-9C70-9C596340E2ED}" type="datetime1">
              <a:rPr lang="en-GB" smtClean="0"/>
              <a:pPr/>
              <a:t>13/05/2015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6BFEC-B5C4-4555-B487-8D3B8646741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DC8209-DCC4-40E0-8C39-4F26F64140D0}" type="datetime1">
              <a:rPr lang="en-GB" smtClean="0"/>
              <a:pPr/>
              <a:t>13/05/2015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56BFEC-B5C4-4555-B487-8D3B8646741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585104-2ACB-4A21-80A9-1B8D3A4ABBAD}" type="datetime1">
              <a:rPr lang="en-GB" smtClean="0"/>
              <a:pPr/>
              <a:t>13/05/2015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56BFEC-B5C4-4555-B487-8D3B8646741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48888-B879-4FAA-A2B8-222F51CA7E19}" type="datetime1">
              <a:rPr lang="en-GB" smtClean="0"/>
              <a:pPr/>
              <a:t>13/05/2015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56BFEC-B5C4-4555-B487-8D3B8646741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21253-9ECD-48C1-AACD-EFCD0B0FCC29}" type="datetime1">
              <a:rPr lang="en-GB" smtClean="0"/>
              <a:pPr/>
              <a:t>13/05/2015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6BFEC-B5C4-4555-B487-8D3B8646741A}" type="slidenum">
              <a:rPr lang="en-GB" smtClean="0"/>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45000"/>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692696"/>
            <a:ext cx="8229600" cy="79208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675AE-B2A9-4CF4-8B13-01937F834BB7}" type="datetime1">
              <a:rPr lang="en-GB" smtClean="0"/>
              <a:pPr/>
              <a:t>13/05/2015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6BFEC-B5C4-4555-B487-8D3B8646741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4.png"/><Relationship Id="rId7" Type="http://schemas.openxmlformats.org/officeDocument/2006/relationships/diagramLayout" Target="../diagrams/layout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16.png"/><Relationship Id="rId10" Type="http://schemas.microsoft.com/office/2007/relationships/diagramDrawing" Target="../diagrams/drawing7.xml"/><Relationship Id="rId4" Type="http://schemas.openxmlformats.org/officeDocument/2006/relationships/image" Target="../media/image15.emf"/><Relationship Id="rId9" Type="http://schemas.openxmlformats.org/officeDocument/2006/relationships/diagramColors" Target="../diagrams/colors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9.png"/><Relationship Id="rId7" Type="http://schemas.openxmlformats.org/officeDocument/2006/relationships/diagramQuickStyle" Target="../diagrams/quickStyle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image" Target="../media/image18.png"/><Relationship Id="rId5" Type="http://schemas.openxmlformats.org/officeDocument/2006/relationships/diagramData" Target="../diagrams/data8.xml"/><Relationship Id="rId10" Type="http://schemas.openxmlformats.org/officeDocument/2006/relationships/image" Target="../media/image17.png"/><Relationship Id="rId4" Type="http://schemas.openxmlformats.org/officeDocument/2006/relationships/image" Target="../media/image10.jpe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467544" y="1988840"/>
            <a:ext cx="8206680" cy="2304256"/>
          </a:xfrm>
        </p:spPr>
        <p:txBody>
          <a:bodyPr>
            <a:normAutofit fontScale="90000"/>
          </a:bodyPr>
          <a:lstStyle/>
          <a:p>
            <a:r>
              <a:rPr lang="en-GB" dirty="0" smtClean="0"/>
              <a:t>PRINCIPI PROJEKTOVANJA METALOM OKLOPLJENOG, GASOM I</a:t>
            </a:r>
            <a:r>
              <a:rPr lang="sr-Latn-BA" dirty="0" smtClean="0"/>
              <a:t>ZOLOVANOG POSTROJENJA SREDNJEG NAPONA</a:t>
            </a:r>
            <a:endParaRPr lang="en-GB" dirty="0"/>
          </a:p>
        </p:txBody>
      </p:sp>
      <p:sp>
        <p:nvSpPr>
          <p:cNvPr id="3" name="Rectangle 2"/>
          <p:cNvSpPr/>
          <p:nvPr/>
        </p:nvSpPr>
        <p:spPr>
          <a:xfrm>
            <a:off x="321875" y="5075892"/>
            <a:ext cx="3672408" cy="1200329"/>
          </a:xfrm>
          <a:prstGeom prst="rect">
            <a:avLst/>
          </a:prstGeom>
        </p:spPr>
        <p:txBody>
          <a:bodyPr wrap="square">
            <a:spAutoFit/>
          </a:bodyPr>
          <a:lstStyle/>
          <a:p>
            <a:r>
              <a:rPr lang="sr-Latn-BA" sz="2400" dirty="0" smtClean="0"/>
              <a:t>Autori:</a:t>
            </a:r>
          </a:p>
          <a:p>
            <a:r>
              <a:rPr lang="sr-Latn-BA" sz="2400" dirty="0" smtClean="0"/>
              <a:t>Doc. dr Vladan Radulović</a:t>
            </a:r>
          </a:p>
          <a:p>
            <a:r>
              <a:rPr lang="sr-Latn-BA" sz="2400" dirty="0" smtClean="0"/>
              <a:t>Dipl. Ing. Vladimir Kostić</a:t>
            </a:r>
            <a:endParaRPr lang="en-GB" sz="2400" dirty="0"/>
          </a:p>
        </p:txBody>
      </p:sp>
      <p:sp>
        <p:nvSpPr>
          <p:cNvPr id="4" name="Rectangle 3"/>
          <p:cNvSpPr/>
          <p:nvPr/>
        </p:nvSpPr>
        <p:spPr>
          <a:xfrm>
            <a:off x="6134290" y="5773380"/>
            <a:ext cx="2830198" cy="461665"/>
          </a:xfrm>
          <a:prstGeom prst="rect">
            <a:avLst/>
          </a:prstGeom>
        </p:spPr>
        <p:txBody>
          <a:bodyPr wrap="square">
            <a:spAutoFit/>
          </a:bodyPr>
          <a:lstStyle/>
          <a:p>
            <a:r>
              <a:rPr lang="sr-Latn-BA" sz="2400" dirty="0" smtClean="0"/>
              <a:t>Datum: 13.05.2015.</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656BFEC-B5C4-4555-B487-8D3B8646741A}" type="slidenum">
              <a:rPr lang="en-GB" smtClean="0"/>
              <a:pPr/>
              <a:t>10</a:t>
            </a:fld>
            <a:endParaRPr lang="en-GB"/>
          </a:p>
        </p:txBody>
      </p:sp>
      <p:sp>
        <p:nvSpPr>
          <p:cNvPr id="5" name="Title 1"/>
          <p:cNvSpPr>
            <a:spLocks noGrp="1"/>
          </p:cNvSpPr>
          <p:nvPr>
            <p:ph type="title"/>
          </p:nvPr>
        </p:nvSpPr>
        <p:spPr>
          <a:xfrm>
            <a:off x="457200" y="471810"/>
            <a:ext cx="8229600" cy="796950"/>
          </a:xfrm>
        </p:spPr>
        <p:txBody>
          <a:bodyPr>
            <a:normAutofit/>
          </a:bodyPr>
          <a:lstStyle/>
          <a:p>
            <a:r>
              <a:rPr lang="sr-Latn-BA" b="1" dirty="0" smtClean="0"/>
              <a:t>Indikacija položaja rastavljača</a:t>
            </a:r>
            <a:endParaRPr lang="en-GB"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4509120"/>
            <a:ext cx="2520280" cy="2063354"/>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6876" b="7761"/>
          <a:stretch/>
        </p:blipFill>
        <p:spPr bwMode="auto">
          <a:xfrm>
            <a:off x="994792" y="4711106"/>
            <a:ext cx="1777008" cy="186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26948" b="63663"/>
          <a:stretch/>
        </p:blipFill>
        <p:spPr bwMode="auto">
          <a:xfrm>
            <a:off x="3133554" y="1628800"/>
            <a:ext cx="2734590" cy="145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879668483"/>
              </p:ext>
            </p:extLst>
          </p:nvPr>
        </p:nvGraphicFramePr>
        <p:xfrm>
          <a:off x="2411760" y="3284984"/>
          <a:ext cx="4104456" cy="23042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11737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810"/>
            <a:ext cx="8229600" cy="796950"/>
          </a:xfrm>
        </p:spPr>
        <p:txBody>
          <a:bodyPr>
            <a:normAutofit/>
          </a:bodyPr>
          <a:lstStyle/>
          <a:p>
            <a:r>
              <a:rPr lang="sr-Latn-BA" b="1" dirty="0" smtClean="0"/>
              <a:t>Priključni odjeljak</a:t>
            </a:r>
            <a:endParaRPr lang="en-GB" b="1" dirty="0"/>
          </a:p>
        </p:txBody>
      </p:sp>
      <p:sp>
        <p:nvSpPr>
          <p:cNvPr id="4" name="Slide Number Placeholder 3"/>
          <p:cNvSpPr>
            <a:spLocks noGrp="1"/>
          </p:cNvSpPr>
          <p:nvPr>
            <p:ph type="sldNum" sz="quarter" idx="12"/>
          </p:nvPr>
        </p:nvSpPr>
        <p:spPr/>
        <p:txBody>
          <a:bodyPr/>
          <a:lstStyle/>
          <a:p>
            <a:fld id="{2656BFEC-B5C4-4555-B487-8D3B8646741A}" type="slidenum">
              <a:rPr lang="en-GB" smtClean="0"/>
              <a:pPr/>
              <a:t>11</a:t>
            </a:fld>
            <a:endParaRPr lang="en-GB"/>
          </a:p>
        </p:txBody>
      </p:sp>
      <p:pic>
        <p:nvPicPr>
          <p:cNvPr id="6" name="Picture 3"/>
          <p:cNvPicPr>
            <a:picLocks noChangeAspect="1" noChangeArrowheads="1"/>
          </p:cNvPicPr>
          <p:nvPr/>
        </p:nvPicPr>
        <p:blipFill>
          <a:blip r:embed="rId3" cstate="print"/>
          <a:srcRect/>
          <a:stretch>
            <a:fillRect/>
          </a:stretch>
        </p:blipFill>
        <p:spPr bwMode="auto">
          <a:xfrm>
            <a:off x="179513" y="1772816"/>
            <a:ext cx="2736304" cy="3589706"/>
          </a:xfrm>
          <a:prstGeom prst="rect">
            <a:avLst/>
          </a:prstGeom>
          <a:noFill/>
          <a:ln w="9525">
            <a:noFill/>
            <a:miter lim="800000"/>
            <a:headEnd/>
            <a:tailEnd/>
          </a:ln>
        </p:spPr>
      </p:pic>
      <p:pic>
        <p:nvPicPr>
          <p:cNvPr id="11" name="Picture 2" descr="http://www.schneider-electric.com.au/images/pictures/news/energy-distribution/36kv-cbgs-0-gas-insulated-switchgear.jpg"/>
          <p:cNvPicPr>
            <a:picLocks noChangeAspect="1" noChangeArrowheads="1"/>
          </p:cNvPicPr>
          <p:nvPr/>
        </p:nvPicPr>
        <p:blipFill rotWithShape="1">
          <a:blip r:embed="rId4">
            <a:extLst>
              <a:ext uri="{28A0092B-C50C-407E-A947-70E740481C1C}">
                <a14:useLocalDpi xmlns:a14="http://schemas.microsoft.com/office/drawing/2010/main" val="0"/>
              </a:ext>
            </a:extLst>
          </a:blip>
          <a:srcRect l="6139" r="4235"/>
          <a:stretch/>
        </p:blipFill>
        <p:spPr bwMode="auto">
          <a:xfrm>
            <a:off x="6309779" y="1772816"/>
            <a:ext cx="2654709" cy="39492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3511141723"/>
              </p:ext>
            </p:extLst>
          </p:nvPr>
        </p:nvGraphicFramePr>
        <p:xfrm>
          <a:off x="3252192" y="2852936"/>
          <a:ext cx="2890800" cy="141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2"/>
          <p:cNvPicPr>
            <a:picLocks noChangeAspect="1" noChangeArrowheads="1"/>
          </p:cNvPicPr>
          <p:nvPr/>
        </p:nvPicPr>
        <p:blipFill>
          <a:blip r:embed="rId10" cstate="print"/>
          <a:srcRect l="6891" r="17258"/>
          <a:stretch>
            <a:fillRect/>
          </a:stretch>
        </p:blipFill>
        <p:spPr bwMode="auto">
          <a:xfrm>
            <a:off x="3347864" y="4472805"/>
            <a:ext cx="2536512" cy="2196555"/>
          </a:xfrm>
          <a:prstGeom prst="rect">
            <a:avLst/>
          </a:prstGeom>
          <a:noFill/>
          <a:ln w="9525">
            <a:noFill/>
            <a:miter lim="800000"/>
            <a:headEnd/>
            <a:tailEnd/>
          </a:ln>
        </p:spPr>
      </p:pic>
      <p:pic>
        <p:nvPicPr>
          <p:cNvPr id="409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90405" y="4728517"/>
            <a:ext cx="2865771" cy="201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88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656BFEC-B5C4-4555-B487-8D3B8646741A}" type="slidenum">
              <a:rPr lang="en-GB" smtClean="0"/>
              <a:pPr/>
              <a:t>12</a:t>
            </a:fld>
            <a:endParaRPr lang="en-GB"/>
          </a:p>
        </p:txBody>
      </p:sp>
      <p:pic>
        <p:nvPicPr>
          <p:cNvPr id="4" name="Picture 1"/>
          <p:cNvPicPr>
            <a:picLocks noChangeAspect="1" noChangeArrowheads="1"/>
          </p:cNvPicPr>
          <p:nvPr/>
        </p:nvPicPr>
        <p:blipFill>
          <a:blip r:embed="rId3" cstate="print"/>
          <a:srcRect/>
          <a:stretch>
            <a:fillRect/>
          </a:stretch>
        </p:blipFill>
        <p:spPr bwMode="auto">
          <a:xfrm>
            <a:off x="4427984" y="2072667"/>
            <a:ext cx="2808312" cy="3181797"/>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80" y="1628800"/>
            <a:ext cx="2736304" cy="273630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4149080"/>
            <a:ext cx="2520280" cy="2520280"/>
          </a:xfrm>
          <a:prstGeom prst="rect">
            <a:avLst/>
          </a:prstGeom>
        </p:spPr>
      </p:pic>
      <p:sp>
        <p:nvSpPr>
          <p:cNvPr id="6" name="Title 1"/>
          <p:cNvSpPr>
            <a:spLocks noGrp="1"/>
          </p:cNvSpPr>
          <p:nvPr>
            <p:ph type="title"/>
          </p:nvPr>
        </p:nvSpPr>
        <p:spPr>
          <a:xfrm>
            <a:off x="457200" y="476672"/>
            <a:ext cx="8229600" cy="796950"/>
          </a:xfrm>
        </p:spPr>
        <p:txBody>
          <a:bodyPr>
            <a:normAutofit/>
          </a:bodyPr>
          <a:lstStyle/>
          <a:p>
            <a:r>
              <a:rPr lang="sr-Latn-BA" b="1" dirty="0" smtClean="0"/>
              <a:t>Niskonaponski odjeljak</a:t>
            </a:r>
            <a:endParaRPr lang="en-GB" b="1" dirty="0"/>
          </a:p>
        </p:txBody>
      </p:sp>
    </p:spTree>
    <p:extLst>
      <p:ext uri="{BB962C8B-B14F-4D97-AF65-F5344CB8AC3E}">
        <p14:creationId xmlns:p14="http://schemas.microsoft.com/office/powerpoint/2010/main" val="2187299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656BFEC-B5C4-4555-B487-8D3B8646741A}" type="slidenum">
              <a:rPr lang="en-GB" smtClean="0"/>
              <a:pPr/>
              <a:t>13</a:t>
            </a:fld>
            <a:endParaRPr lang="en-GB"/>
          </a:p>
        </p:txBody>
      </p:sp>
      <p:pic>
        <p:nvPicPr>
          <p:cNvPr id="3" name="Picture 1"/>
          <p:cNvPicPr>
            <a:picLocks noChangeAspect="1" noChangeArrowheads="1"/>
          </p:cNvPicPr>
          <p:nvPr/>
        </p:nvPicPr>
        <p:blipFill rotWithShape="1">
          <a:blip r:embed="rId3" cstate="print"/>
          <a:srcRect l="12870" r="10855" b="7500"/>
          <a:stretch/>
        </p:blipFill>
        <p:spPr bwMode="auto">
          <a:xfrm>
            <a:off x="4860032" y="1772816"/>
            <a:ext cx="3811227" cy="4033155"/>
          </a:xfrm>
          <a:prstGeom prst="rect">
            <a:avLst/>
          </a:prstGeom>
          <a:noFill/>
          <a:ln w="9525">
            <a:noFill/>
            <a:miter lim="800000"/>
            <a:headEnd/>
            <a:tailEnd/>
          </a:ln>
        </p:spPr>
      </p:pic>
      <p:sp>
        <p:nvSpPr>
          <p:cNvPr id="5" name="Title 1"/>
          <p:cNvSpPr>
            <a:spLocks noGrp="1"/>
          </p:cNvSpPr>
          <p:nvPr>
            <p:ph type="title"/>
          </p:nvPr>
        </p:nvSpPr>
        <p:spPr>
          <a:xfrm>
            <a:off x="457200" y="471810"/>
            <a:ext cx="8229600" cy="796950"/>
          </a:xfrm>
        </p:spPr>
        <p:txBody>
          <a:bodyPr>
            <a:normAutofit/>
          </a:bodyPr>
          <a:lstStyle/>
          <a:p>
            <a:r>
              <a:rPr lang="sr-Latn-BA" b="1" dirty="0" smtClean="0"/>
              <a:t>Odjeljak za radni mehanizam</a:t>
            </a:r>
            <a:endParaRPr lang="en-GB" b="1" dirty="0"/>
          </a:p>
        </p:txBody>
      </p:sp>
      <p:sp>
        <p:nvSpPr>
          <p:cNvPr id="6" name="TextBox 5"/>
          <p:cNvSpPr txBox="1"/>
          <p:nvPr/>
        </p:nvSpPr>
        <p:spPr>
          <a:xfrm>
            <a:off x="179512" y="2204864"/>
            <a:ext cx="4791505" cy="2677656"/>
          </a:xfrm>
          <a:prstGeom prst="rect">
            <a:avLst/>
          </a:prstGeom>
          <a:noFill/>
        </p:spPr>
        <p:txBody>
          <a:bodyPr wrap="none" rtlCol="0">
            <a:spAutoFit/>
          </a:bodyPr>
          <a:lstStyle/>
          <a:p>
            <a:pPr marL="285750" indent="-285750">
              <a:buFont typeface="Arial" pitchFamily="34" charset="0"/>
              <a:buChar char="•"/>
            </a:pPr>
            <a:r>
              <a:rPr lang="sr-Latn-ME" sz="2800" dirty="0" smtClean="0"/>
              <a:t>Nije ispunjen gasom</a:t>
            </a:r>
          </a:p>
          <a:p>
            <a:pPr marL="285750" indent="-285750">
              <a:buFont typeface="Arial" pitchFamily="34" charset="0"/>
              <a:buChar char="•"/>
            </a:pPr>
            <a:r>
              <a:rPr lang="sr-Latn-ME" sz="2800" dirty="0" smtClean="0"/>
              <a:t>Veoma pouzdan sa sistemom </a:t>
            </a:r>
          </a:p>
          <a:p>
            <a:r>
              <a:rPr lang="sr-Latn-ME" sz="2800" dirty="0" smtClean="0"/>
              <a:t>za samopodmazivanje</a:t>
            </a:r>
          </a:p>
          <a:p>
            <a:pPr marL="285750" indent="-285750">
              <a:buFont typeface="Arial" pitchFamily="34" charset="0"/>
              <a:buChar char="•"/>
            </a:pPr>
            <a:r>
              <a:rPr lang="sr-Latn-ME" sz="2800" dirty="0" smtClean="0"/>
              <a:t>Sigurnosnim blokadama </a:t>
            </a:r>
          </a:p>
          <a:p>
            <a:r>
              <a:rPr lang="sr-Latn-ME" sz="2800" dirty="0" smtClean="0"/>
              <a:t>dozvoljava samo logične </a:t>
            </a:r>
          </a:p>
          <a:p>
            <a:r>
              <a:rPr lang="sr-Latn-ME" sz="2800" dirty="0" smtClean="0"/>
              <a:t>sklopne operacije</a:t>
            </a:r>
            <a:r>
              <a:rPr lang="sr-Latn-ME" dirty="0" smtClean="0"/>
              <a:t> </a:t>
            </a:r>
            <a:endParaRPr lang="sr-Latn-ME" dirty="0"/>
          </a:p>
        </p:txBody>
      </p:sp>
    </p:spTree>
    <p:extLst>
      <p:ext uri="{BB962C8B-B14F-4D97-AF65-F5344CB8AC3E}">
        <p14:creationId xmlns:p14="http://schemas.microsoft.com/office/powerpoint/2010/main" val="235550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6950"/>
          </a:xfrm>
        </p:spPr>
        <p:txBody>
          <a:bodyPr/>
          <a:lstStyle/>
          <a:p>
            <a:r>
              <a:rPr lang="sr-Latn-BA" b="1" dirty="0" smtClean="0"/>
              <a:t>Budući razvoj</a:t>
            </a:r>
            <a:endParaRPr lang="en-GB" b="1" dirty="0"/>
          </a:p>
        </p:txBody>
      </p:sp>
      <p:sp>
        <p:nvSpPr>
          <p:cNvPr id="3" name="Content Placeholder 2"/>
          <p:cNvSpPr>
            <a:spLocks noGrp="1"/>
          </p:cNvSpPr>
          <p:nvPr>
            <p:ph idx="1"/>
          </p:nvPr>
        </p:nvSpPr>
        <p:spPr>
          <a:xfrm>
            <a:off x="467544" y="1700808"/>
            <a:ext cx="8229600" cy="3917032"/>
          </a:xfrm>
        </p:spPr>
        <p:txBody>
          <a:bodyPr>
            <a:normAutofit/>
          </a:bodyPr>
          <a:lstStyle/>
          <a:p>
            <a:r>
              <a:rPr lang="sr-Latn-BA" sz="3000" dirty="0" smtClean="0"/>
              <a:t>Novi izolacioni materijali</a:t>
            </a:r>
          </a:p>
          <a:p>
            <a:r>
              <a:rPr lang="sr-Latn-BA" sz="3000" dirty="0" smtClean="0"/>
              <a:t>Prekidači bez pokretnih djelova</a:t>
            </a:r>
          </a:p>
          <a:p>
            <a:r>
              <a:rPr lang="sr-Latn-BA" sz="3000" dirty="0" smtClean="0"/>
              <a:t>Novi proizvodni procesi</a:t>
            </a:r>
          </a:p>
          <a:p>
            <a:r>
              <a:rPr lang="sr-Latn-BA" sz="3000" dirty="0" smtClean="0"/>
              <a:t>LPCT i LPVT</a:t>
            </a:r>
          </a:p>
          <a:p>
            <a:r>
              <a:rPr lang="sr-Latn-BA" sz="3000" dirty="0" smtClean="0"/>
              <a:t>Daljinska kontrola postrojenja i međusobna komunikacija postrojenja</a:t>
            </a:r>
          </a:p>
          <a:p>
            <a:r>
              <a:rPr lang="sr-Latn-BA" dirty="0" smtClean="0"/>
              <a:t>Postrojenja bez posade</a:t>
            </a:r>
          </a:p>
          <a:p>
            <a:endParaRPr lang="sr-Latn-BA" dirty="0" smtClean="0"/>
          </a:p>
          <a:p>
            <a:endParaRPr lang="en-GB" dirty="0"/>
          </a:p>
        </p:txBody>
      </p:sp>
      <p:sp>
        <p:nvSpPr>
          <p:cNvPr id="4" name="Slide Number Placeholder 3"/>
          <p:cNvSpPr>
            <a:spLocks noGrp="1"/>
          </p:cNvSpPr>
          <p:nvPr>
            <p:ph type="sldNum" sz="quarter" idx="12"/>
          </p:nvPr>
        </p:nvSpPr>
        <p:spPr/>
        <p:txBody>
          <a:bodyPr/>
          <a:lstStyle/>
          <a:p>
            <a:fld id="{2656BFEC-B5C4-4555-B487-8D3B8646741A}" type="slidenum">
              <a:rPr lang="en-GB" smtClean="0"/>
              <a:pPr/>
              <a:t>14</a:t>
            </a:fld>
            <a:endParaRPr lang="en-GB" dirty="0"/>
          </a:p>
        </p:txBody>
      </p:sp>
    </p:spTree>
    <p:extLst>
      <p:ext uri="{BB962C8B-B14F-4D97-AF65-F5344CB8AC3E}">
        <p14:creationId xmlns:p14="http://schemas.microsoft.com/office/powerpoint/2010/main" val="2327625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87834"/>
            <a:ext cx="8928992" cy="796950"/>
          </a:xfrm>
        </p:spPr>
        <p:txBody>
          <a:bodyPr>
            <a:normAutofit fontScale="90000"/>
          </a:bodyPr>
          <a:lstStyle/>
          <a:p>
            <a:r>
              <a:rPr lang="en-GB" b="1" dirty="0" err="1" smtClean="0"/>
              <a:t>Modelovanje</a:t>
            </a:r>
            <a:r>
              <a:rPr lang="sr-Latn-ME" b="1" dirty="0" smtClean="0"/>
              <a:t> postrojenja</a:t>
            </a:r>
            <a:r>
              <a:rPr lang="en-GB" b="1" dirty="0" smtClean="0"/>
              <a:t> u </a:t>
            </a:r>
            <a:r>
              <a:rPr lang="en-GB" b="1" dirty="0" err="1" smtClean="0"/>
              <a:t>programskom</a:t>
            </a:r>
            <a:r>
              <a:rPr lang="sr-Latn-ME" b="1" dirty="0"/>
              <a:t> </a:t>
            </a:r>
            <a:r>
              <a:rPr lang="en-GB" b="1" dirty="0" err="1" smtClean="0"/>
              <a:t>paketu</a:t>
            </a:r>
            <a:r>
              <a:rPr lang="en-GB" b="1" dirty="0" smtClean="0"/>
              <a:t> MATLAB - Simulink</a:t>
            </a:r>
            <a:endParaRPr lang="en-GB" b="1" dirty="0"/>
          </a:p>
        </p:txBody>
      </p:sp>
      <p:sp>
        <p:nvSpPr>
          <p:cNvPr id="6" name="Slide Number Placeholder 5"/>
          <p:cNvSpPr>
            <a:spLocks noGrp="1"/>
          </p:cNvSpPr>
          <p:nvPr>
            <p:ph type="sldNum" sz="quarter" idx="12"/>
          </p:nvPr>
        </p:nvSpPr>
        <p:spPr/>
        <p:txBody>
          <a:bodyPr/>
          <a:lstStyle/>
          <a:p>
            <a:fld id="{2656BFEC-B5C4-4555-B487-8D3B8646741A}" type="slidenum">
              <a:rPr lang="en-GB" smtClean="0"/>
              <a:pPr/>
              <a:t>15</a:t>
            </a:fld>
            <a:endParaRPr lang="en-GB"/>
          </a:p>
        </p:txBody>
      </p:sp>
      <p:sp>
        <p:nvSpPr>
          <p:cNvPr id="3" name="TextBox 2"/>
          <p:cNvSpPr txBox="1"/>
          <p:nvPr/>
        </p:nvSpPr>
        <p:spPr>
          <a:xfrm>
            <a:off x="729185" y="2492896"/>
            <a:ext cx="8065670" cy="3724096"/>
          </a:xfrm>
          <a:prstGeom prst="rect">
            <a:avLst/>
          </a:prstGeom>
          <a:noFill/>
        </p:spPr>
        <p:txBody>
          <a:bodyPr wrap="none" rtlCol="0">
            <a:spAutoFit/>
          </a:bodyPr>
          <a:lstStyle/>
          <a:p>
            <a:pPr marL="285750" indent="-285750">
              <a:buFont typeface="Arial" pitchFamily="34" charset="0"/>
              <a:buChar char="•"/>
            </a:pPr>
            <a:r>
              <a:rPr lang="sr-Latn-ME" sz="2800" dirty="0" smtClean="0"/>
              <a:t>Elementi  postrojenja su izloženi poremećajima </a:t>
            </a:r>
          </a:p>
          <a:p>
            <a:r>
              <a:rPr lang="sr-Latn-ME" sz="2800" dirty="0" smtClean="0"/>
              <a:t>koji se javljaju  u sistemu</a:t>
            </a:r>
          </a:p>
          <a:p>
            <a:endParaRPr lang="sr-Latn-ME" sz="1600" dirty="0" smtClean="0"/>
          </a:p>
          <a:p>
            <a:pPr marL="285750" indent="-285750">
              <a:buFont typeface="Arial" pitchFamily="34" charset="0"/>
              <a:buChar char="•"/>
            </a:pPr>
            <a:r>
              <a:rPr lang="sr-Latn-ME" sz="2800" dirty="0" smtClean="0"/>
              <a:t>MATLAB-Simulink omogućava pravljenje podsistema</a:t>
            </a:r>
          </a:p>
          <a:p>
            <a:endParaRPr lang="sr-Latn-ME" sz="1600" dirty="0" smtClean="0"/>
          </a:p>
          <a:p>
            <a:pPr marL="285750" indent="-285750">
              <a:buFont typeface="Arial" pitchFamily="34" charset="0"/>
              <a:buChar char="•"/>
            </a:pPr>
            <a:r>
              <a:rPr lang="sr-Latn-ME" sz="2800" dirty="0" smtClean="0"/>
              <a:t>Postupkom „maskiranja“ podsistem dobija izgled i </a:t>
            </a:r>
          </a:p>
          <a:p>
            <a:r>
              <a:rPr lang="sr-Latn-ME" sz="2800" dirty="0" smtClean="0"/>
              <a:t>osobine kao i već ugrađeni blokovi</a:t>
            </a:r>
          </a:p>
          <a:p>
            <a:endParaRPr lang="sr-Latn-ME" sz="2800" dirty="0" smtClean="0"/>
          </a:p>
          <a:p>
            <a:pPr marL="285750" indent="-285750">
              <a:buFont typeface="Arial" pitchFamily="34" charset="0"/>
              <a:buChar char="•"/>
            </a:pPr>
            <a:endParaRPr lang="sr-Latn-ME" dirty="0" smtClean="0"/>
          </a:p>
          <a:p>
            <a:pPr marL="285750" indent="-285750">
              <a:buFont typeface="Arial" pitchFamily="34" charset="0"/>
              <a:buChar char="•"/>
            </a:pPr>
            <a:endParaRPr lang="sr-Latn-ME" dirty="0"/>
          </a:p>
        </p:txBody>
      </p:sp>
      <p:pic>
        <p:nvPicPr>
          <p:cNvPr id="121859" name="Picture 3"/>
          <p:cNvPicPr>
            <a:picLocks noChangeAspect="1" noChangeArrowheads="1"/>
          </p:cNvPicPr>
          <p:nvPr/>
        </p:nvPicPr>
        <p:blipFill>
          <a:blip r:embed="rId3" cstate="print"/>
          <a:srcRect/>
          <a:stretch>
            <a:fillRect/>
          </a:stretch>
        </p:blipFill>
        <p:spPr bwMode="auto">
          <a:xfrm>
            <a:off x="755576" y="1989344"/>
            <a:ext cx="7920880" cy="4536000"/>
          </a:xfrm>
          <a:prstGeom prst="rect">
            <a:avLst/>
          </a:prstGeom>
          <a:noFill/>
          <a:ln w="9525">
            <a:noFill/>
            <a:miter lim="800000"/>
            <a:headEnd/>
            <a:tailEnd/>
          </a:ln>
        </p:spPr>
      </p:pic>
      <p:pic>
        <p:nvPicPr>
          <p:cNvPr id="7" name="Picture 6" descr="aaaa.jpg"/>
          <p:cNvPicPr/>
          <p:nvPr/>
        </p:nvPicPr>
        <p:blipFill>
          <a:blip r:embed="rId4" cstate="print"/>
          <a:stretch>
            <a:fillRect/>
          </a:stretch>
        </p:blipFill>
        <p:spPr>
          <a:xfrm>
            <a:off x="755576" y="1988840"/>
            <a:ext cx="7920880" cy="4536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fade">
                                      <p:cBhvr>
                                        <p:cTn id="7" dur="500"/>
                                        <p:tgtEl>
                                          <p:spTgt spid="1218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lstStyle/>
          <a:p>
            <a:r>
              <a:rPr lang="sr-Latn-BA" b="1" dirty="0" smtClean="0"/>
              <a:t>HVALA NA PAŽNJI !</a:t>
            </a:r>
            <a:endParaRPr lang="en-GB" b="1" dirty="0"/>
          </a:p>
        </p:txBody>
      </p:sp>
      <p:sp>
        <p:nvSpPr>
          <p:cNvPr id="3" name="Slide Number Placeholder 2"/>
          <p:cNvSpPr>
            <a:spLocks noGrp="1"/>
          </p:cNvSpPr>
          <p:nvPr>
            <p:ph type="sldNum" sz="quarter" idx="12"/>
          </p:nvPr>
        </p:nvSpPr>
        <p:spPr/>
        <p:txBody>
          <a:bodyPr/>
          <a:lstStyle/>
          <a:p>
            <a:fld id="{2656BFEC-B5C4-4555-B487-8D3B8646741A}" type="slidenum">
              <a:rPr lang="en-GB" smtClean="0"/>
              <a:pPr/>
              <a:t>16</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543818"/>
            <a:ext cx="8229600" cy="796950"/>
          </a:xfrm>
        </p:spPr>
        <p:txBody>
          <a:bodyPr>
            <a:normAutofit/>
          </a:bodyPr>
          <a:lstStyle/>
          <a:p>
            <a:r>
              <a:rPr lang="sr-Latn-ME" b="1" dirty="0" smtClean="0"/>
              <a:t>Uvod</a:t>
            </a:r>
            <a:endParaRPr lang="en-GB" b="1" dirty="0"/>
          </a:p>
        </p:txBody>
      </p:sp>
      <p:sp>
        <p:nvSpPr>
          <p:cNvPr id="32" name="Rectangle 31"/>
          <p:cNvSpPr/>
          <p:nvPr/>
        </p:nvSpPr>
        <p:spPr>
          <a:xfrm>
            <a:off x="0" y="4886101"/>
            <a:ext cx="1728192" cy="584775"/>
          </a:xfrm>
          <a:prstGeom prst="rect">
            <a:avLst/>
          </a:prstGeom>
        </p:spPr>
        <p:txBody>
          <a:bodyPr wrap="square">
            <a:spAutoFit/>
          </a:bodyPr>
          <a:lstStyle/>
          <a:p>
            <a:pPr algn="ctr"/>
            <a:r>
              <a:rPr lang="sr-Latn-BA" sz="1600" i="1" dirty="0" smtClean="0"/>
              <a:t>33 kV postrojenje 1930. </a:t>
            </a:r>
            <a:endParaRPr lang="sr-Latn-BA" sz="1600" dirty="0" smtClean="0"/>
          </a:p>
        </p:txBody>
      </p:sp>
      <p:sp>
        <p:nvSpPr>
          <p:cNvPr id="33" name="Rectangle 32"/>
          <p:cNvSpPr/>
          <p:nvPr/>
        </p:nvSpPr>
        <p:spPr>
          <a:xfrm>
            <a:off x="7352099" y="4886101"/>
            <a:ext cx="1631472" cy="584775"/>
          </a:xfrm>
          <a:prstGeom prst="rect">
            <a:avLst/>
          </a:prstGeom>
        </p:spPr>
        <p:txBody>
          <a:bodyPr wrap="none">
            <a:spAutoFit/>
          </a:bodyPr>
          <a:lstStyle/>
          <a:p>
            <a:r>
              <a:rPr lang="sr-Latn-BA" sz="1600" i="1" dirty="0" smtClean="0"/>
              <a:t>33 kV postrojenje</a:t>
            </a:r>
          </a:p>
          <a:p>
            <a:pPr algn="ctr"/>
            <a:r>
              <a:rPr lang="sr-Latn-BA" sz="1600" i="1" dirty="0" smtClean="0"/>
              <a:t>2015 </a:t>
            </a:r>
            <a:endParaRPr lang="sr-Latn-BA" sz="1600" dirty="0" smtClean="0"/>
          </a:p>
        </p:txBody>
      </p:sp>
      <p:sp>
        <p:nvSpPr>
          <p:cNvPr id="19" name="Slide Number Placeholder 18"/>
          <p:cNvSpPr>
            <a:spLocks noGrp="1"/>
          </p:cNvSpPr>
          <p:nvPr>
            <p:ph type="sldNum" sz="quarter" idx="12"/>
          </p:nvPr>
        </p:nvSpPr>
        <p:spPr/>
        <p:txBody>
          <a:bodyPr/>
          <a:lstStyle/>
          <a:p>
            <a:fld id="{2656BFEC-B5C4-4555-B487-8D3B8646741A}" type="slidenum">
              <a:rPr lang="en-GB" smtClean="0"/>
              <a:pPr/>
              <a:t>2</a:t>
            </a:fld>
            <a:endParaRPr lang="en-GB"/>
          </a:p>
        </p:txBody>
      </p:sp>
      <p:graphicFrame>
        <p:nvGraphicFramePr>
          <p:cNvPr id="2" name="Diagram 1"/>
          <p:cNvGraphicFramePr/>
          <p:nvPr>
            <p:extLst>
              <p:ext uri="{D42A27DB-BD31-4B8C-83A1-F6EECF244321}">
                <p14:modId xmlns:p14="http://schemas.microsoft.com/office/powerpoint/2010/main" val="56138187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59468103"/>
              </p:ext>
            </p:extLst>
          </p:nvPr>
        </p:nvGraphicFramePr>
        <p:xfrm>
          <a:off x="179512" y="1813272"/>
          <a:ext cx="8938472"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818"/>
            <a:ext cx="8229600" cy="796950"/>
          </a:xfrm>
        </p:spPr>
        <p:txBody>
          <a:bodyPr>
            <a:normAutofit fontScale="90000"/>
          </a:bodyPr>
          <a:lstStyle/>
          <a:p>
            <a:r>
              <a:rPr lang="sr-Latn-BA" b="1" dirty="0" smtClean="0"/>
              <a:t>Savremeni zahtjevi i </a:t>
            </a:r>
            <a:r>
              <a:rPr lang="sr-Latn-BA" sz="4000" b="1" dirty="0" smtClean="0"/>
              <a:t>SF</a:t>
            </a:r>
            <a:r>
              <a:rPr lang="sr-Latn-BA" sz="2000" b="1" dirty="0" smtClean="0"/>
              <a:t>6</a:t>
            </a:r>
            <a:r>
              <a:rPr lang="sr-Latn-BA" b="1" dirty="0" smtClean="0"/>
              <a:t> postrojenje</a:t>
            </a:r>
            <a:endParaRPr lang="en-GB" b="1" dirty="0"/>
          </a:p>
        </p:txBody>
      </p:sp>
      <p:sp>
        <p:nvSpPr>
          <p:cNvPr id="3" name="Content Placeholder 2"/>
          <p:cNvSpPr>
            <a:spLocks noGrp="1"/>
          </p:cNvSpPr>
          <p:nvPr>
            <p:ph idx="1"/>
          </p:nvPr>
        </p:nvSpPr>
        <p:spPr>
          <a:xfrm>
            <a:off x="467544" y="2204864"/>
            <a:ext cx="5904656" cy="3268960"/>
          </a:xfrm>
        </p:spPr>
        <p:txBody>
          <a:bodyPr>
            <a:normAutofit/>
          </a:bodyPr>
          <a:lstStyle/>
          <a:p>
            <a:r>
              <a:rPr lang="sr-Latn-BA" sz="2800" dirty="0" smtClean="0"/>
              <a:t>Kompaktnost i modularnost </a:t>
            </a:r>
          </a:p>
          <a:p>
            <a:r>
              <a:rPr lang="sr-Latn-BA" sz="2800" dirty="0" smtClean="0"/>
              <a:t>Neosjetljivost na spoljašnje uticaje</a:t>
            </a:r>
          </a:p>
          <a:p>
            <a:r>
              <a:rPr lang="sr-Latn-BA" sz="2800" dirty="0"/>
              <a:t>Pouzdanost u radu i sigurnost</a:t>
            </a:r>
          </a:p>
          <a:p>
            <a:r>
              <a:rPr lang="sr-Latn-BA" sz="2800" dirty="0" smtClean="0"/>
              <a:t>Funkcija zaštite i upravljanja</a:t>
            </a:r>
          </a:p>
          <a:p>
            <a:r>
              <a:rPr lang="sr-Latn-BA" sz="2800" dirty="0" smtClean="0"/>
              <a:t>Ekonomičnost</a:t>
            </a:r>
          </a:p>
          <a:p>
            <a:r>
              <a:rPr lang="sr-Latn-BA" sz="2800" dirty="0" smtClean="0"/>
              <a:t>Ekološka kompatibilnost</a:t>
            </a:r>
            <a:endParaRPr lang="en-GB" sz="2800" dirty="0"/>
          </a:p>
        </p:txBody>
      </p:sp>
      <p:sp>
        <p:nvSpPr>
          <p:cNvPr id="4" name="Slide Number Placeholder 3"/>
          <p:cNvSpPr>
            <a:spLocks noGrp="1"/>
          </p:cNvSpPr>
          <p:nvPr>
            <p:ph type="sldNum" sz="quarter" idx="12"/>
          </p:nvPr>
        </p:nvSpPr>
        <p:spPr/>
        <p:txBody>
          <a:bodyPr/>
          <a:lstStyle/>
          <a:p>
            <a:fld id="{2656BFEC-B5C4-4555-B487-8D3B8646741A}" type="slidenum">
              <a:rPr lang="en-GB" smtClean="0"/>
              <a:pPr/>
              <a:t>3</a:t>
            </a:fld>
            <a:endParaRPr lang="en-GB"/>
          </a:p>
        </p:txBody>
      </p:sp>
      <p:sp>
        <p:nvSpPr>
          <p:cNvPr id="5" name="TextBox 4"/>
          <p:cNvSpPr txBox="1"/>
          <p:nvPr/>
        </p:nvSpPr>
        <p:spPr>
          <a:xfrm>
            <a:off x="4932040" y="2204864"/>
            <a:ext cx="648072" cy="523220"/>
          </a:xfrm>
          <a:prstGeom prst="rect">
            <a:avLst/>
          </a:prstGeom>
          <a:noFill/>
        </p:spPr>
        <p:txBody>
          <a:bodyPr wrap="square" rtlCol="0">
            <a:spAutoFit/>
          </a:bodyPr>
          <a:lstStyle/>
          <a:p>
            <a:r>
              <a:rPr lang="sr-Latn-ME" sz="2800" dirty="0" smtClean="0"/>
              <a:t>✓</a:t>
            </a:r>
            <a:endParaRPr lang="sr-Latn-ME" sz="2800" dirty="0"/>
          </a:p>
        </p:txBody>
      </p:sp>
      <p:sp>
        <p:nvSpPr>
          <p:cNvPr id="6" name="Rectangle 5"/>
          <p:cNvSpPr/>
          <p:nvPr/>
        </p:nvSpPr>
        <p:spPr>
          <a:xfrm>
            <a:off x="5940152" y="2708920"/>
            <a:ext cx="543739" cy="523220"/>
          </a:xfrm>
          <a:prstGeom prst="rect">
            <a:avLst/>
          </a:prstGeom>
        </p:spPr>
        <p:txBody>
          <a:bodyPr wrap="none">
            <a:spAutoFit/>
          </a:bodyPr>
          <a:lstStyle/>
          <a:p>
            <a:r>
              <a:rPr lang="sr-Latn-ME" sz="2800" dirty="0"/>
              <a:t>✓</a:t>
            </a:r>
          </a:p>
        </p:txBody>
      </p:sp>
      <p:sp>
        <p:nvSpPr>
          <p:cNvPr id="7" name="Rectangle 6"/>
          <p:cNvSpPr/>
          <p:nvPr/>
        </p:nvSpPr>
        <p:spPr>
          <a:xfrm>
            <a:off x="5308242" y="3212976"/>
            <a:ext cx="543739" cy="523220"/>
          </a:xfrm>
          <a:prstGeom prst="rect">
            <a:avLst/>
          </a:prstGeom>
        </p:spPr>
        <p:txBody>
          <a:bodyPr wrap="none">
            <a:spAutoFit/>
          </a:bodyPr>
          <a:lstStyle/>
          <a:p>
            <a:r>
              <a:rPr lang="sr-Latn-ME" sz="2800" dirty="0"/>
              <a:t>✓</a:t>
            </a:r>
          </a:p>
        </p:txBody>
      </p:sp>
      <p:sp>
        <p:nvSpPr>
          <p:cNvPr id="8" name="Rectangle 7"/>
          <p:cNvSpPr/>
          <p:nvPr/>
        </p:nvSpPr>
        <p:spPr>
          <a:xfrm>
            <a:off x="5036373" y="3769876"/>
            <a:ext cx="543739" cy="523220"/>
          </a:xfrm>
          <a:prstGeom prst="rect">
            <a:avLst/>
          </a:prstGeom>
        </p:spPr>
        <p:txBody>
          <a:bodyPr wrap="none">
            <a:spAutoFit/>
          </a:bodyPr>
          <a:lstStyle/>
          <a:p>
            <a:r>
              <a:rPr lang="sr-Latn-ME" sz="2800" dirty="0"/>
              <a:t>✓</a:t>
            </a:r>
          </a:p>
        </p:txBody>
      </p:sp>
      <p:sp>
        <p:nvSpPr>
          <p:cNvPr id="9" name="Rectangle 8"/>
          <p:cNvSpPr/>
          <p:nvPr/>
        </p:nvSpPr>
        <p:spPr>
          <a:xfrm>
            <a:off x="3131840" y="4273932"/>
            <a:ext cx="543739" cy="523220"/>
          </a:xfrm>
          <a:prstGeom prst="rect">
            <a:avLst/>
          </a:prstGeom>
        </p:spPr>
        <p:txBody>
          <a:bodyPr wrap="none">
            <a:spAutoFit/>
          </a:bodyPr>
          <a:lstStyle/>
          <a:p>
            <a:r>
              <a:rPr lang="sr-Latn-ME" sz="2800" dirty="0"/>
              <a:t>✓</a:t>
            </a:r>
          </a:p>
        </p:txBody>
      </p:sp>
      <p:sp>
        <p:nvSpPr>
          <p:cNvPr id="10" name="Rectangle 9"/>
          <p:cNvSpPr/>
          <p:nvPr/>
        </p:nvSpPr>
        <p:spPr>
          <a:xfrm>
            <a:off x="4721971" y="4777988"/>
            <a:ext cx="351378" cy="523220"/>
          </a:xfrm>
          <a:prstGeom prst="rect">
            <a:avLst/>
          </a:prstGeom>
        </p:spPr>
        <p:txBody>
          <a:bodyPr wrap="none">
            <a:spAutoFit/>
          </a:bodyPr>
          <a:lstStyle/>
          <a:p>
            <a:r>
              <a:rPr lang="sr-Latn-ME" sz="2800" b="1"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7834"/>
            <a:ext cx="8229600" cy="796950"/>
          </a:xfrm>
        </p:spPr>
        <p:txBody>
          <a:bodyPr>
            <a:normAutofit fontScale="90000"/>
          </a:bodyPr>
          <a:lstStyle/>
          <a:p>
            <a:r>
              <a:rPr lang="sr-Latn-BA" b="1" dirty="0" smtClean="0"/>
              <a:t>Principi projektovanja gasom izolovanog postrojenja</a:t>
            </a:r>
            <a:endParaRPr lang="en-GB" b="1" dirty="0"/>
          </a:p>
        </p:txBody>
      </p:sp>
      <p:sp>
        <p:nvSpPr>
          <p:cNvPr id="3" name="Content Placeholder 2"/>
          <p:cNvSpPr>
            <a:spLocks noGrp="1"/>
          </p:cNvSpPr>
          <p:nvPr>
            <p:ph idx="1"/>
          </p:nvPr>
        </p:nvSpPr>
        <p:spPr>
          <a:xfrm>
            <a:off x="467544" y="2204864"/>
            <a:ext cx="5904656" cy="3744416"/>
          </a:xfrm>
        </p:spPr>
        <p:txBody>
          <a:bodyPr>
            <a:normAutofit/>
          </a:bodyPr>
          <a:lstStyle/>
          <a:p>
            <a:r>
              <a:rPr lang="sr-Latn-BA" sz="2800" dirty="0" smtClean="0"/>
              <a:t>Modularno postrojenje </a:t>
            </a:r>
          </a:p>
          <a:p>
            <a:r>
              <a:rPr lang="sr-Latn-BA" sz="2800" dirty="0" smtClean="0"/>
              <a:t>Izdjeljenost na odjeljke</a:t>
            </a:r>
          </a:p>
          <a:p>
            <a:pPr lvl="1"/>
            <a:r>
              <a:rPr lang="sr-Latn-BA" sz="2400" dirty="0" smtClean="0"/>
              <a:t>Sabirnički odjeljak</a:t>
            </a:r>
          </a:p>
          <a:p>
            <a:pPr lvl="1"/>
            <a:r>
              <a:rPr lang="sr-Latn-BA" sz="2400" dirty="0" smtClean="0"/>
              <a:t>Prekidački odjeljak</a:t>
            </a:r>
          </a:p>
          <a:p>
            <a:pPr lvl="1"/>
            <a:r>
              <a:rPr lang="sr-Latn-BA" sz="2400" dirty="0" smtClean="0"/>
              <a:t>Priključni odjeljak</a:t>
            </a:r>
          </a:p>
          <a:p>
            <a:pPr lvl="1"/>
            <a:r>
              <a:rPr lang="sr-Latn-BA" sz="2400" dirty="0" smtClean="0"/>
              <a:t>Niskonaponski odjeljak</a:t>
            </a:r>
          </a:p>
          <a:p>
            <a:pPr lvl="1"/>
            <a:r>
              <a:rPr lang="sr-Latn-BA" sz="2400" dirty="0" smtClean="0"/>
              <a:t>Odjeljak za radni mehanizam</a:t>
            </a:r>
          </a:p>
        </p:txBody>
      </p:sp>
      <p:sp>
        <p:nvSpPr>
          <p:cNvPr id="4" name="Slide Number Placeholder 3"/>
          <p:cNvSpPr>
            <a:spLocks noGrp="1"/>
          </p:cNvSpPr>
          <p:nvPr>
            <p:ph type="sldNum" sz="quarter" idx="12"/>
          </p:nvPr>
        </p:nvSpPr>
        <p:spPr/>
        <p:txBody>
          <a:bodyPr/>
          <a:lstStyle/>
          <a:p>
            <a:fld id="{2656BFEC-B5C4-4555-B487-8D3B8646741A}" type="slidenum">
              <a:rPr lang="en-GB" smtClean="0"/>
              <a:pPr/>
              <a:t>4</a:t>
            </a:fld>
            <a:endParaRPr lang="en-GB"/>
          </a:p>
        </p:txBody>
      </p:sp>
      <p:pic>
        <p:nvPicPr>
          <p:cNvPr id="20" name="Picture 2"/>
          <p:cNvPicPr>
            <a:picLocks noChangeAspect="1" noChangeArrowheads="1"/>
          </p:cNvPicPr>
          <p:nvPr/>
        </p:nvPicPr>
        <p:blipFill>
          <a:blip r:embed="rId3" cstate="print"/>
          <a:srcRect/>
          <a:stretch>
            <a:fillRect/>
          </a:stretch>
        </p:blipFill>
        <p:spPr bwMode="auto">
          <a:xfrm>
            <a:off x="5868144" y="2060848"/>
            <a:ext cx="2449237" cy="4170704"/>
          </a:xfrm>
          <a:prstGeom prst="rect">
            <a:avLst/>
          </a:prstGeom>
          <a:noFill/>
          <a:ln w="9525">
            <a:noFill/>
            <a:miter lim="800000"/>
            <a:headEnd/>
            <a:tailEnd/>
          </a:ln>
        </p:spPr>
      </p:pic>
    </p:spTree>
    <p:extLst>
      <p:ext uri="{BB962C8B-B14F-4D97-AF65-F5344CB8AC3E}">
        <p14:creationId xmlns:p14="http://schemas.microsoft.com/office/powerpoint/2010/main" val="3405513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810"/>
            <a:ext cx="8229600" cy="796950"/>
          </a:xfrm>
        </p:spPr>
        <p:txBody>
          <a:bodyPr>
            <a:normAutofit/>
          </a:bodyPr>
          <a:lstStyle/>
          <a:p>
            <a:r>
              <a:rPr lang="sr-Latn-BA" b="1" dirty="0" smtClean="0"/>
              <a:t>Sabirnički odjeljak</a:t>
            </a:r>
            <a:endParaRPr lang="en-GB" b="1" dirty="0"/>
          </a:p>
        </p:txBody>
      </p:sp>
      <p:sp>
        <p:nvSpPr>
          <p:cNvPr id="4" name="Slide Number Placeholder 3"/>
          <p:cNvSpPr>
            <a:spLocks noGrp="1"/>
          </p:cNvSpPr>
          <p:nvPr>
            <p:ph type="sldNum" sz="quarter" idx="12"/>
          </p:nvPr>
        </p:nvSpPr>
        <p:spPr/>
        <p:txBody>
          <a:bodyPr/>
          <a:lstStyle/>
          <a:p>
            <a:fld id="{2656BFEC-B5C4-4555-B487-8D3B8646741A}" type="slidenum">
              <a:rPr lang="en-GB" smtClean="0"/>
              <a:pPr/>
              <a:t>5</a:t>
            </a:fld>
            <a:endParaRPr lang="en-GB"/>
          </a:p>
        </p:txBody>
      </p:sp>
      <p:graphicFrame>
        <p:nvGraphicFramePr>
          <p:cNvPr id="5" name="Diagram 4"/>
          <p:cNvGraphicFramePr/>
          <p:nvPr>
            <p:extLst>
              <p:ext uri="{D42A27DB-BD31-4B8C-83A1-F6EECF244321}">
                <p14:modId xmlns:p14="http://schemas.microsoft.com/office/powerpoint/2010/main" val="1861511040"/>
              </p:ext>
            </p:extLst>
          </p:nvPr>
        </p:nvGraphicFramePr>
        <p:xfrm>
          <a:off x="3203848" y="2708920"/>
          <a:ext cx="2889907" cy="1417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9225" t="38395" r="69348" b="41137"/>
          <a:stretch/>
        </p:blipFill>
        <p:spPr bwMode="auto">
          <a:xfrm>
            <a:off x="2629359" y="3861048"/>
            <a:ext cx="388528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9568" y="1772816"/>
            <a:ext cx="7454477" cy="3970318"/>
          </a:xfrm>
          <a:prstGeom prst="rect">
            <a:avLst/>
          </a:prstGeom>
          <a:noFill/>
        </p:spPr>
        <p:txBody>
          <a:bodyPr wrap="none" rtlCol="0">
            <a:spAutoFit/>
          </a:bodyPr>
          <a:lstStyle/>
          <a:p>
            <a:pPr marL="285750" indent="-285750">
              <a:buFont typeface="Arial" pitchFamily="34" charset="0"/>
              <a:buChar char="•"/>
            </a:pPr>
            <a:r>
              <a:rPr lang="sr-Latn-ME" sz="2800" dirty="0"/>
              <a:t>S</a:t>
            </a:r>
            <a:r>
              <a:rPr lang="sr-Latn-ME" sz="2800" dirty="0" smtClean="0"/>
              <a:t>abirnice izrađene od bakra ili </a:t>
            </a:r>
            <a:r>
              <a:rPr lang="sr-Latn-ME" sz="2800" dirty="0" smtClean="0"/>
              <a:t>aluminijuma</a:t>
            </a:r>
          </a:p>
          <a:p>
            <a:pPr marL="285750" indent="-285750">
              <a:buFont typeface="Arial" pitchFamily="34" charset="0"/>
              <a:buChar char="•"/>
            </a:pPr>
            <a:endParaRPr lang="sr-Latn-ME" sz="1600" dirty="0" smtClean="0"/>
          </a:p>
          <a:p>
            <a:pPr marL="285750" indent="-285750">
              <a:buFont typeface="Arial" pitchFamily="34" charset="0"/>
              <a:buChar char="•"/>
            </a:pPr>
            <a:r>
              <a:rPr lang="sr-Latn-ME" sz="2800" dirty="0" smtClean="0"/>
              <a:t>Poprečni presjek definisan naznačenom </a:t>
            </a:r>
            <a:r>
              <a:rPr lang="sr-Latn-ME" sz="2800" dirty="0" smtClean="0"/>
              <a:t>strujom</a:t>
            </a:r>
          </a:p>
          <a:p>
            <a:pPr marL="285750" indent="-285750">
              <a:buFont typeface="Arial" pitchFamily="34" charset="0"/>
              <a:buChar char="•"/>
            </a:pPr>
            <a:endParaRPr lang="sr-Latn-ME" sz="1600" dirty="0" smtClean="0"/>
          </a:p>
          <a:p>
            <a:pPr marL="285750" indent="-285750">
              <a:buFont typeface="Arial" pitchFamily="34" charset="0"/>
              <a:buChar char="•"/>
            </a:pPr>
            <a:r>
              <a:rPr lang="sr-Latn-ME" sz="2800" dirty="0" smtClean="0"/>
              <a:t>Gasom izolovane ili čvrstom izolacijom</a:t>
            </a:r>
          </a:p>
          <a:p>
            <a:pPr marL="285750" indent="-285750">
              <a:buFont typeface="Arial" pitchFamily="34" charset="0"/>
              <a:buChar char="•"/>
            </a:pPr>
            <a:endParaRPr lang="sr-Latn-ME" sz="2800" dirty="0" smtClean="0"/>
          </a:p>
          <a:p>
            <a:pPr marL="285750" indent="-285750">
              <a:buFont typeface="Arial" pitchFamily="34" charset="0"/>
              <a:buChar char="•"/>
            </a:pPr>
            <a:endParaRPr lang="sr-Latn-ME" dirty="0" smtClean="0"/>
          </a:p>
          <a:p>
            <a:endParaRPr lang="sr-Latn-ME" dirty="0"/>
          </a:p>
          <a:p>
            <a:endParaRPr lang="sr-Latn-ME" dirty="0" smtClean="0"/>
          </a:p>
          <a:p>
            <a:endParaRPr lang="sr-Latn-ME" dirty="0"/>
          </a:p>
          <a:p>
            <a:endParaRPr lang="sr-Latn-ME" dirty="0" smtClean="0"/>
          </a:p>
          <a:p>
            <a:endParaRPr lang="sr-Latn-ME" dirty="0" smtClean="0"/>
          </a:p>
        </p:txBody>
      </p:sp>
    </p:spTree>
    <p:extLst>
      <p:ext uri="{BB962C8B-B14F-4D97-AF65-F5344CB8AC3E}">
        <p14:creationId xmlns:p14="http://schemas.microsoft.com/office/powerpoint/2010/main" val="1328816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810"/>
            <a:ext cx="8229600" cy="796950"/>
          </a:xfrm>
        </p:spPr>
        <p:txBody>
          <a:bodyPr>
            <a:normAutofit/>
          </a:bodyPr>
          <a:lstStyle/>
          <a:p>
            <a:r>
              <a:rPr lang="sr-Latn-BA" b="1" dirty="0" smtClean="0"/>
              <a:t>Sabirnički odjeljak</a:t>
            </a:r>
            <a:endParaRPr lang="en-GB" b="1" dirty="0"/>
          </a:p>
        </p:txBody>
      </p:sp>
      <p:sp>
        <p:nvSpPr>
          <p:cNvPr id="4" name="Slide Number Placeholder 3"/>
          <p:cNvSpPr>
            <a:spLocks noGrp="1"/>
          </p:cNvSpPr>
          <p:nvPr>
            <p:ph type="sldNum" sz="quarter" idx="12"/>
          </p:nvPr>
        </p:nvSpPr>
        <p:spPr/>
        <p:txBody>
          <a:bodyPr/>
          <a:lstStyle/>
          <a:p>
            <a:fld id="{2656BFEC-B5C4-4555-B487-8D3B8646741A}" type="slidenum">
              <a:rPr lang="en-GB" smtClean="0"/>
              <a:pPr/>
              <a:t>6</a:t>
            </a:fld>
            <a:endParaRPr lang="en-GB"/>
          </a:p>
        </p:txBody>
      </p:sp>
      <p:pic>
        <p:nvPicPr>
          <p:cNvPr id="6" name="Picture 3"/>
          <p:cNvPicPr>
            <a:picLocks noChangeAspect="1" noChangeArrowheads="1"/>
          </p:cNvPicPr>
          <p:nvPr/>
        </p:nvPicPr>
        <p:blipFill>
          <a:blip r:embed="rId3" cstate="print"/>
          <a:srcRect/>
          <a:stretch>
            <a:fillRect/>
          </a:stretch>
        </p:blipFill>
        <p:spPr bwMode="auto">
          <a:xfrm>
            <a:off x="179513" y="1772816"/>
            <a:ext cx="2736304" cy="3589706"/>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586468570"/>
              </p:ext>
            </p:extLst>
          </p:nvPr>
        </p:nvGraphicFramePr>
        <p:xfrm>
          <a:off x="3203848" y="2708920"/>
          <a:ext cx="2889907" cy="1417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descr="http://www.schneider-electric.com.au/images/pictures/news/energy-distribution/36kv-cbgs-0-gas-insulated-switchgear.jpg"/>
          <p:cNvPicPr>
            <a:picLocks noChangeAspect="1" noChangeArrowheads="1"/>
          </p:cNvPicPr>
          <p:nvPr/>
        </p:nvPicPr>
        <p:blipFill rotWithShape="1">
          <a:blip r:embed="rId9">
            <a:extLst>
              <a:ext uri="{28A0092B-C50C-407E-A947-70E740481C1C}">
                <a14:useLocalDpi xmlns:a14="http://schemas.microsoft.com/office/drawing/2010/main" val="0"/>
              </a:ext>
            </a:extLst>
          </a:blip>
          <a:srcRect l="6139" r="4235"/>
          <a:stretch/>
        </p:blipFill>
        <p:spPr bwMode="auto">
          <a:xfrm>
            <a:off x="6309779" y="1772816"/>
            <a:ext cx="2654709" cy="394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2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810"/>
            <a:ext cx="8229600" cy="796950"/>
          </a:xfrm>
        </p:spPr>
        <p:txBody>
          <a:bodyPr>
            <a:normAutofit/>
          </a:bodyPr>
          <a:lstStyle/>
          <a:p>
            <a:r>
              <a:rPr lang="sr-Latn-BA" b="1" dirty="0" smtClean="0"/>
              <a:t>Prekidački odjeljak</a:t>
            </a:r>
            <a:endParaRPr lang="en-GB" b="1" dirty="0"/>
          </a:p>
        </p:txBody>
      </p:sp>
      <p:sp>
        <p:nvSpPr>
          <p:cNvPr id="4" name="Slide Number Placeholder 3"/>
          <p:cNvSpPr>
            <a:spLocks noGrp="1"/>
          </p:cNvSpPr>
          <p:nvPr>
            <p:ph type="sldNum" sz="quarter" idx="12"/>
          </p:nvPr>
        </p:nvSpPr>
        <p:spPr/>
        <p:txBody>
          <a:bodyPr/>
          <a:lstStyle/>
          <a:p>
            <a:fld id="{2656BFEC-B5C4-4555-B487-8D3B8646741A}" type="slidenum">
              <a:rPr lang="en-GB" smtClean="0"/>
              <a:pPr/>
              <a:t>7</a:t>
            </a:fld>
            <a:endParaRPr lang="en-GB"/>
          </a:p>
        </p:txBody>
      </p:sp>
      <p:pic>
        <p:nvPicPr>
          <p:cNvPr id="3" name="prekidac.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51720" y="3767292"/>
            <a:ext cx="4834880" cy="2686044"/>
          </a:xfrm>
          <a:prstGeom prst="rect">
            <a:avLst/>
          </a:prstGeom>
        </p:spPr>
      </p:pic>
      <p:sp>
        <p:nvSpPr>
          <p:cNvPr id="5" name="TextBox 4"/>
          <p:cNvSpPr txBox="1"/>
          <p:nvPr/>
        </p:nvSpPr>
        <p:spPr>
          <a:xfrm>
            <a:off x="899592" y="1700808"/>
            <a:ext cx="6455870" cy="2246769"/>
          </a:xfrm>
          <a:prstGeom prst="rect">
            <a:avLst/>
          </a:prstGeom>
          <a:noFill/>
        </p:spPr>
        <p:txBody>
          <a:bodyPr wrap="none" rtlCol="0">
            <a:spAutoFit/>
          </a:bodyPr>
          <a:lstStyle/>
          <a:p>
            <a:pPr marL="285750" indent="-285750">
              <a:buFont typeface="Arial" pitchFamily="34" charset="0"/>
              <a:buChar char="•"/>
            </a:pPr>
            <a:r>
              <a:rPr lang="sr-Latn-ME" sz="2800" dirty="0" smtClean="0"/>
              <a:t>Suštinski dio rasklopnog postrojenja</a:t>
            </a:r>
          </a:p>
          <a:p>
            <a:pPr marL="285750" indent="-285750">
              <a:buFont typeface="Arial" pitchFamily="34" charset="0"/>
              <a:buChar char="•"/>
            </a:pPr>
            <a:r>
              <a:rPr lang="sr-Latn-ME" sz="2800" dirty="0" smtClean="0"/>
              <a:t>Uvjek ispunjen gasom</a:t>
            </a:r>
          </a:p>
          <a:p>
            <a:pPr marL="285750" indent="-285750">
              <a:buFont typeface="Arial" pitchFamily="34" charset="0"/>
              <a:buChar char="•"/>
            </a:pPr>
            <a:r>
              <a:rPr lang="sr-Latn-ME" sz="2800" dirty="0" smtClean="0"/>
              <a:t>Vakumski i SF</a:t>
            </a:r>
            <a:r>
              <a:rPr lang="sr-Latn-ME" sz="1600" dirty="0" smtClean="0"/>
              <a:t>6</a:t>
            </a:r>
            <a:r>
              <a:rPr lang="sr-Latn-ME" sz="2800" dirty="0" smtClean="0"/>
              <a:t> prekidači</a:t>
            </a:r>
          </a:p>
          <a:p>
            <a:pPr marL="285750" indent="-285750">
              <a:buFont typeface="Arial" pitchFamily="34" charset="0"/>
              <a:buChar char="•"/>
            </a:pPr>
            <a:r>
              <a:rPr lang="sr-Latn-ME" sz="2800" dirty="0" smtClean="0"/>
              <a:t>Linearni ili klasični tropoložajni rastavljači</a:t>
            </a:r>
          </a:p>
          <a:p>
            <a:endParaRPr lang="sr-Latn-ME" sz="2800" dirty="0"/>
          </a:p>
        </p:txBody>
      </p:sp>
    </p:spTree>
    <p:extLst>
      <p:ext uri="{BB962C8B-B14F-4D97-AF65-F5344CB8AC3E}">
        <p14:creationId xmlns:p14="http://schemas.microsoft.com/office/powerpoint/2010/main" val="320597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810"/>
            <a:ext cx="8229600" cy="796950"/>
          </a:xfrm>
        </p:spPr>
        <p:txBody>
          <a:bodyPr>
            <a:normAutofit/>
          </a:bodyPr>
          <a:lstStyle/>
          <a:p>
            <a:r>
              <a:rPr lang="sr-Latn-BA" b="1" dirty="0" smtClean="0"/>
              <a:t>Prekidački odjeljak</a:t>
            </a:r>
            <a:endParaRPr lang="en-GB" b="1" dirty="0"/>
          </a:p>
        </p:txBody>
      </p:sp>
      <p:sp>
        <p:nvSpPr>
          <p:cNvPr id="4" name="Slide Number Placeholder 3"/>
          <p:cNvSpPr>
            <a:spLocks noGrp="1"/>
          </p:cNvSpPr>
          <p:nvPr>
            <p:ph type="sldNum" sz="quarter" idx="12"/>
          </p:nvPr>
        </p:nvSpPr>
        <p:spPr/>
        <p:txBody>
          <a:bodyPr/>
          <a:lstStyle/>
          <a:p>
            <a:fld id="{2656BFEC-B5C4-4555-B487-8D3B8646741A}" type="slidenum">
              <a:rPr lang="en-GB" smtClean="0"/>
              <a:pPr/>
              <a:t>8</a:t>
            </a:fld>
            <a:endParaRPr lang="en-GB"/>
          </a:p>
        </p:txBody>
      </p:sp>
      <p:graphicFrame>
        <p:nvGraphicFramePr>
          <p:cNvPr id="7" name="Diagram 6"/>
          <p:cNvGraphicFramePr/>
          <p:nvPr>
            <p:extLst>
              <p:ext uri="{D42A27DB-BD31-4B8C-83A1-F6EECF244321}">
                <p14:modId xmlns:p14="http://schemas.microsoft.com/office/powerpoint/2010/main" val="989167185"/>
              </p:ext>
            </p:extLst>
          </p:nvPr>
        </p:nvGraphicFramePr>
        <p:xfrm>
          <a:off x="2843808" y="2708920"/>
          <a:ext cx="2890800" cy="141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96" y="1988840"/>
            <a:ext cx="2758654" cy="306896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4128" y="2359163"/>
            <a:ext cx="3307796" cy="2509997"/>
          </a:xfrm>
          <a:prstGeom prst="rect">
            <a:avLst/>
          </a:prstGeom>
        </p:spPr>
      </p:pic>
    </p:spTree>
    <p:extLst>
      <p:ext uri="{BB962C8B-B14F-4D97-AF65-F5344CB8AC3E}">
        <p14:creationId xmlns:p14="http://schemas.microsoft.com/office/powerpoint/2010/main" val="720634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810"/>
            <a:ext cx="8229600" cy="796950"/>
          </a:xfrm>
        </p:spPr>
        <p:txBody>
          <a:bodyPr>
            <a:normAutofit/>
          </a:bodyPr>
          <a:lstStyle/>
          <a:p>
            <a:r>
              <a:rPr lang="sr-Latn-BA" b="1" dirty="0" smtClean="0"/>
              <a:t>Prekidački odjeljak</a:t>
            </a:r>
            <a:endParaRPr lang="en-GB" b="1" dirty="0"/>
          </a:p>
        </p:txBody>
      </p:sp>
      <p:sp>
        <p:nvSpPr>
          <p:cNvPr id="4" name="Slide Number Placeholder 3"/>
          <p:cNvSpPr>
            <a:spLocks noGrp="1"/>
          </p:cNvSpPr>
          <p:nvPr>
            <p:ph type="sldNum" sz="quarter" idx="12"/>
          </p:nvPr>
        </p:nvSpPr>
        <p:spPr/>
        <p:txBody>
          <a:bodyPr/>
          <a:lstStyle/>
          <a:p>
            <a:fld id="{2656BFEC-B5C4-4555-B487-8D3B8646741A}" type="slidenum">
              <a:rPr lang="en-GB" smtClean="0"/>
              <a:pPr/>
              <a:t>9</a:t>
            </a:fld>
            <a:endParaRPr lang="en-GB"/>
          </a:p>
        </p:txBody>
      </p:sp>
      <p:pic>
        <p:nvPicPr>
          <p:cNvPr id="6" name="Picture 3"/>
          <p:cNvPicPr>
            <a:picLocks noChangeAspect="1" noChangeArrowheads="1"/>
          </p:cNvPicPr>
          <p:nvPr/>
        </p:nvPicPr>
        <p:blipFill>
          <a:blip r:embed="rId3" cstate="print"/>
          <a:srcRect/>
          <a:stretch>
            <a:fillRect/>
          </a:stretch>
        </p:blipFill>
        <p:spPr bwMode="auto">
          <a:xfrm>
            <a:off x="179513" y="1772816"/>
            <a:ext cx="2736304" cy="3589706"/>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val="1769017336"/>
              </p:ext>
            </p:extLst>
          </p:nvPr>
        </p:nvGraphicFramePr>
        <p:xfrm>
          <a:off x="3252192" y="2852936"/>
          <a:ext cx="2890800" cy="141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p:cNvPicPr>
            <a:picLocks noChangeAspect="1" noChangeArrowheads="1"/>
          </p:cNvPicPr>
          <p:nvPr/>
        </p:nvPicPr>
        <p:blipFill>
          <a:blip r:embed="rId9" cstate="print"/>
          <a:srcRect/>
          <a:stretch>
            <a:fillRect/>
          </a:stretch>
        </p:blipFill>
        <p:spPr bwMode="auto">
          <a:xfrm>
            <a:off x="6443243" y="1700808"/>
            <a:ext cx="2449237" cy="4170704"/>
          </a:xfrm>
          <a:prstGeom prst="rect">
            <a:avLst/>
          </a:prstGeom>
          <a:noFill/>
          <a:ln w="9525">
            <a:noFill/>
            <a:miter lim="800000"/>
            <a:headEnd/>
            <a:tailEnd/>
          </a:ln>
        </p:spPr>
      </p:pic>
    </p:spTree>
    <p:extLst>
      <p:ext uri="{BB962C8B-B14F-4D97-AF65-F5344CB8AC3E}">
        <p14:creationId xmlns:p14="http://schemas.microsoft.com/office/powerpoint/2010/main" val="2634660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7360</TotalTime>
  <Words>1963</Words>
  <Application>Microsoft Office PowerPoint</Application>
  <PresentationFormat>On-screen Show (4:3)</PresentationFormat>
  <Paragraphs>171</Paragraphs>
  <Slides>16</Slides>
  <Notes>15</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PRINCIPI PROJEKTOVANJA METALOM OKLOPLJENOG, GASOM IZOLOVANOG POSTROJENJA SREDNJEG NAPONA</vt:lpstr>
      <vt:lpstr>Uvod</vt:lpstr>
      <vt:lpstr>Savremeni zahtjevi i SF6 postrojenje</vt:lpstr>
      <vt:lpstr>Principi projektovanja gasom izolovanog postrojenja</vt:lpstr>
      <vt:lpstr>Sabirnički odjeljak</vt:lpstr>
      <vt:lpstr>Sabirnički odjeljak</vt:lpstr>
      <vt:lpstr>Prekidački odjeljak</vt:lpstr>
      <vt:lpstr>Prekidački odjeljak</vt:lpstr>
      <vt:lpstr>Prekidački odjeljak</vt:lpstr>
      <vt:lpstr>Indikacija položaja rastavljača</vt:lpstr>
      <vt:lpstr>Priključni odjeljak</vt:lpstr>
      <vt:lpstr>Niskonaponski odjeljak</vt:lpstr>
      <vt:lpstr>Odjeljak za radni mehanizam</vt:lpstr>
      <vt:lpstr>Budući razvoj</vt:lpstr>
      <vt:lpstr>Modelovanje postrojenja u programskom paketu MATLAB - Simulink</vt:lpstr>
      <vt:lpstr>HVALA NA PAŽNJI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Principi projektovanja</dc:title>
  <dc:creator>Vista</dc:creator>
  <cp:lastModifiedBy>workgroup-pc</cp:lastModifiedBy>
  <cp:revision>120</cp:revision>
  <cp:lastPrinted>2015-05-11T18:31:37Z</cp:lastPrinted>
  <dcterms:created xsi:type="dcterms:W3CDTF">2014-06-21T21:33:42Z</dcterms:created>
  <dcterms:modified xsi:type="dcterms:W3CDTF">2015-05-13T06:43:30Z</dcterms:modified>
</cp:coreProperties>
</file>